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307" r:id="rId4"/>
    <p:sldId id="308" r:id="rId5"/>
    <p:sldId id="309" r:id="rId6"/>
    <p:sldId id="319" r:id="rId7"/>
    <p:sldId id="310" r:id="rId8"/>
    <p:sldId id="317" r:id="rId9"/>
    <p:sldId id="311" r:id="rId10"/>
    <p:sldId id="313" r:id="rId11"/>
    <p:sldId id="312" r:id="rId12"/>
    <p:sldId id="320" r:id="rId13"/>
    <p:sldId id="314" r:id="rId14"/>
    <p:sldId id="321" r:id="rId15"/>
    <p:sldId id="315" r:id="rId16"/>
    <p:sldId id="316" r:id="rId17"/>
    <p:sldId id="318" r:id="rId18"/>
    <p:sldId id="322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96A"/>
    <a:srgbClr val="755471"/>
    <a:srgbClr val="EB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>
        <p:scale>
          <a:sx n="100" d="100"/>
          <a:sy n="100" d="100"/>
        </p:scale>
        <p:origin x="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510C5-DE4A-47FD-ABF9-DF1EF56C3CBD}" type="datetimeFigureOut">
              <a:rPr lang="fr-FR" smtClean="0"/>
              <a:t>28/01/2026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F7BA-154E-466B-9A51-C334ACE4D0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6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F7BA-154E-466B-9A51-C334ACE4D07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99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ADB3-49C3-41D0-9976-AAC727603D68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5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33FC-48E5-4E28-8D0B-4DD6D905DC6B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0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E8A3-C223-4719-9F9A-613F52CA0DA1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31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0BF7-AF69-42AF-94CF-AC02175E733B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7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95BF-B276-4A42-BDF1-6A39A5D46EF5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126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6850-F303-41C6-925B-990A2829D2A9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69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CBCC-1399-4068-815F-11DFDAA9B94E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71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E371-387F-4EE8-9183-3FEDB83C39F9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2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2C0A-081E-4405-AF03-AEEC7486D0CE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92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5F61-393A-4B2C-899D-A17F1C11B2FA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4AE-699C-4981-8DDD-E59BB08EFB67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15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18BA-FDB1-4918-85A3-0A640B9749FE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2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236"/>
            <a:ext cx="8998527" cy="5590309"/>
          </a:xfrm>
          <a:prstGeom prst="rect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5400000">
            <a:off x="9206345" y="830556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riangle isocèle 6"/>
          <p:cNvSpPr/>
          <p:nvPr/>
        </p:nvSpPr>
        <p:spPr>
          <a:xfrm rot="8941742">
            <a:off x="9878290" y="2728629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riangle isocèle 7"/>
          <p:cNvSpPr/>
          <p:nvPr/>
        </p:nvSpPr>
        <p:spPr>
          <a:xfrm rot="19777952">
            <a:off x="8707695" y="3632746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9" y="3893127"/>
            <a:ext cx="1510420" cy="2001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0831" y="1107290"/>
            <a:ext cx="81568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REUNION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CONSEIL MUNICIPAL DES ENFANTS</a:t>
            </a:r>
          </a:p>
          <a:p>
            <a:pPr algn="ctr"/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MERCREDI 10 Décembre 2025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Bibliothèque Municipale A. SACCONI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2250625" y="4563827"/>
            <a:ext cx="6702853" cy="123419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6929" r="39516" b="6323"/>
          <a:stretch/>
        </p:blipFill>
        <p:spPr>
          <a:xfrm>
            <a:off x="5826078" y="3842238"/>
            <a:ext cx="3221207" cy="24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9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1182245"/>
            <a:ext cx="8809878" cy="4600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PRÉSENTATION DU LIVRE LAURÉAT – ÉDITION </a:t>
            </a:r>
            <a:r>
              <a:rPr lang="fr-FR" sz="3200" b="1" u="sng" dirty="0" smtClean="0">
                <a:solidFill>
                  <a:srgbClr val="EB008B"/>
                </a:solidFill>
              </a:rPr>
              <a:t>PRÉCÉDENTE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Présentation du livre lauréat de l’édition précédente dans la catégorie 9–12 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4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Tout jaune – </a:t>
            </a:r>
            <a:r>
              <a:rPr lang="fr-FR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Hélène </a:t>
            </a:r>
            <a:r>
              <a:rPr lang="fr-FR" sz="2400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Canac</a:t>
            </a:r>
            <a:endParaRPr lang="fr-FR" sz="24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4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 temps a permis d’expliquer le principe du Prix et l’importance du vote des enfants.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u="sng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21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498089"/>
            <a:ext cx="8896375" cy="5698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PRÉSENTATION DE LA </a:t>
            </a:r>
            <a:r>
              <a:rPr lang="fr-FR" sz="3200" b="1" u="sng" dirty="0" smtClean="0">
                <a:solidFill>
                  <a:srgbClr val="EB008B"/>
                </a:solidFill>
              </a:rPr>
              <a:t>SÉLECTION 2026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Présentation des 4 ouvrages de la sélection 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Mademoiselle vole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fr-FR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Laurence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Gillot – Emma </a:t>
            </a:r>
            <a:r>
              <a:rPr lang="fr-FR" sz="2400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Morison</a:t>
            </a:r>
            <a:endParaRPr lang="fr-FR" sz="2400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 futur pour </a:t>
            </a:r>
            <a:r>
              <a:rPr lang="fr-F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endParaRPr lang="fr-FR" sz="24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Adolie</a:t>
            </a:r>
            <a:r>
              <a:rPr lang="en-US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Day – ONG Plan International France</a:t>
            </a:r>
            <a:endParaRPr lang="fr-FR" sz="2400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Tous pour </a:t>
            </a:r>
            <a:r>
              <a:rPr lang="fr-F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fr-FR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Nancy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Guilbert – Léonie </a:t>
            </a:r>
            <a:r>
              <a:rPr lang="fr-FR" sz="2400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Koelsch</a:t>
            </a:r>
            <a:endParaRPr lang="fr-FR" sz="2400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prstClr val="black"/>
                </a:solidFill>
              </a:rPr>
              <a:t>Qui s’occupe de Martha </a:t>
            </a:r>
            <a:r>
              <a:rPr lang="fr-FR" sz="2400" b="1" dirty="0" smtClean="0">
                <a:solidFill>
                  <a:prstClr val="black"/>
                </a:solidFill>
              </a:rPr>
              <a:t>?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fr-FR" sz="2400" i="1" dirty="0" smtClean="0">
                <a:solidFill>
                  <a:prstClr val="black"/>
                </a:solidFill>
              </a:rPr>
              <a:t>Emmanuelle </a:t>
            </a:r>
            <a:r>
              <a:rPr lang="fr-FR" sz="2400" i="1" dirty="0">
                <a:solidFill>
                  <a:prstClr val="black"/>
                </a:solidFill>
              </a:rPr>
              <a:t>Toussaint – </a:t>
            </a:r>
            <a:r>
              <a:rPr lang="fr-FR" sz="2400" i="1" dirty="0" smtClean="0">
                <a:solidFill>
                  <a:prstClr val="black"/>
                </a:solidFill>
              </a:rPr>
              <a:t>Cécile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2400" i="1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</a:rPr>
              <a:t>Lecture des résumés </a:t>
            </a:r>
            <a:r>
              <a:rPr lang="fr-FR" sz="2800" b="1" dirty="0" smtClean="0">
                <a:solidFill>
                  <a:srgbClr val="1C496A"/>
                </a:solidFill>
              </a:rPr>
              <a:t>des </a:t>
            </a:r>
            <a:r>
              <a:rPr lang="fr-FR" sz="2800" b="1" dirty="0">
                <a:solidFill>
                  <a:srgbClr val="1C496A"/>
                </a:solidFill>
              </a:rPr>
              <a:t>trois </a:t>
            </a:r>
            <a:r>
              <a:rPr lang="fr-FR" sz="2800" b="1" dirty="0" smtClean="0">
                <a:solidFill>
                  <a:srgbClr val="1C496A"/>
                </a:solidFill>
              </a:rPr>
              <a:t>premiers ouvrages et lecture intégrale du livre </a:t>
            </a:r>
            <a:r>
              <a:rPr lang="fr-FR" sz="2800" b="1" i="1" dirty="0" smtClean="0">
                <a:solidFill>
                  <a:srgbClr val="1C496A"/>
                </a:solidFill>
              </a:rPr>
              <a:t>Qui s’occupe de Martha ?</a:t>
            </a:r>
            <a:endParaRPr lang="fr-FR" sz="2800" b="1" i="1" dirty="0">
              <a:solidFill>
                <a:srgbClr val="1C496A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51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498089"/>
            <a:ext cx="8896375" cy="5698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800" b="1" i="1" dirty="0">
              <a:solidFill>
                <a:srgbClr val="1C496A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49" y="204073"/>
            <a:ext cx="4575802" cy="65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2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1413799"/>
            <a:ext cx="8653359" cy="397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ÉCHANGES AVEC LES </a:t>
            </a:r>
            <a:r>
              <a:rPr lang="fr-FR" sz="3200" b="1" u="sng" dirty="0" smtClean="0">
                <a:solidFill>
                  <a:srgbClr val="EB008B"/>
                </a:solidFill>
              </a:rPr>
              <a:t>ENFANTS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fr-FR" sz="3200" b="1" u="sng" dirty="0">
              <a:solidFill>
                <a:srgbClr val="EB008B"/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</a:rPr>
              <a:t>Un échange a suivi la lecture autour des thématiques suivantes </a:t>
            </a:r>
            <a:r>
              <a:rPr lang="fr-FR" b="1" dirty="0" smtClean="0">
                <a:solidFill>
                  <a:srgbClr val="1C496A"/>
                </a:solidFill>
              </a:rPr>
              <a:t>: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 smtClean="0">
              <a:solidFill>
                <a:srgbClr val="1C496A"/>
              </a:solidFill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intérêt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supérieur de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l’enfant,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responsabilité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parents,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contre les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violences,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contre les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violences,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placement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l’enfant.</a:t>
            </a: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7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1413799"/>
            <a:ext cx="8653359" cy="397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0" y="808548"/>
            <a:ext cx="6751320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4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348253" y="1605929"/>
            <a:ext cx="8653359" cy="394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MODALITÉS DE PARTICIPATION AU </a:t>
            </a:r>
            <a:r>
              <a:rPr lang="fr-FR" sz="3200" b="1" u="sng" dirty="0" smtClean="0">
                <a:solidFill>
                  <a:srgbClr val="EB008B"/>
                </a:solidFill>
              </a:rPr>
              <a:t>VOTE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3200" b="1" u="sng" dirty="0">
              <a:solidFill>
                <a:srgbClr val="EB008B"/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</a:rPr>
              <a:t>Les bibliothécaires ont expliqué le fonctionnement du Prix </a:t>
            </a:r>
            <a:r>
              <a:rPr lang="fr-FR" b="1" dirty="0" smtClean="0">
                <a:solidFill>
                  <a:srgbClr val="1C496A"/>
                </a:solidFill>
              </a:rPr>
              <a:t>: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 smtClean="0">
              <a:solidFill>
                <a:srgbClr val="1C496A"/>
              </a:solidFill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enfants volontaires doivent lire les 4 ouvrages de la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sélection,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chaque enfant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participant dispose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d’un bulletin de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vote,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votes sont possibles jusqu’à fin avril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2026.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77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321939" y="1901536"/>
            <a:ext cx="8653359" cy="394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INSCRIPTION DES </a:t>
            </a:r>
            <a:r>
              <a:rPr lang="fr-FR" sz="3200" b="1" u="sng" dirty="0" smtClean="0">
                <a:solidFill>
                  <a:srgbClr val="EB008B"/>
                </a:solidFill>
              </a:rPr>
              <a:t>ENFANTS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3200" b="1" u="sng" dirty="0">
              <a:solidFill>
                <a:srgbClr val="EB008B"/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</a:rPr>
              <a:t>Les bibliothécaires ont procédé à l’inscription des enfants volontaires pour participer à l’élection du livre lauréat du Prix UNICEF de Littérature </a:t>
            </a:r>
            <a:r>
              <a:rPr lang="fr-FR" b="1" dirty="0" smtClean="0">
                <a:solidFill>
                  <a:srgbClr val="1C496A"/>
                </a:solidFill>
              </a:rPr>
              <a:t>Jeunesse.</a:t>
            </a: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26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321939" y="1901536"/>
            <a:ext cx="8653359" cy="394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FIN DE LA </a:t>
            </a:r>
            <a:r>
              <a:rPr lang="fr-FR" sz="3200" b="1" u="sng" dirty="0" smtClean="0">
                <a:solidFill>
                  <a:srgbClr val="EB008B"/>
                </a:solidFill>
              </a:rPr>
              <a:t>RÉUNION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3200" b="1" u="sng" dirty="0">
              <a:solidFill>
                <a:srgbClr val="EB008B"/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</a:rPr>
              <a:t>La séance s’est terminée par des remerciements adressés aux bibliothécaires pour leur intervention et leur accompagnement auprès des enfants du CME.</a:t>
            </a: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90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321939" y="1901536"/>
            <a:ext cx="8653359" cy="394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18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46" y="836512"/>
            <a:ext cx="6849049" cy="51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122410" y="738553"/>
            <a:ext cx="8001177" cy="4994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 smtClean="0">
                <a:solidFill>
                  <a:srgbClr val="EB008B"/>
                </a:solidFill>
              </a:rPr>
              <a:t>ORDRE DU JOUR</a:t>
            </a:r>
            <a:endParaRPr lang="fr-FR" sz="3200" b="1" u="sng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Prix UNICEF de Littérature Jeunesse 2026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60" y="2357660"/>
            <a:ext cx="2664065" cy="40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0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200561" y="1626758"/>
            <a:ext cx="8446714" cy="3524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DEROULEMENT DE LA </a:t>
            </a:r>
            <a:r>
              <a:rPr lang="fr-FR" sz="3200" b="1" u="sng" dirty="0" smtClean="0">
                <a:solidFill>
                  <a:srgbClr val="EB008B"/>
                </a:solidFill>
              </a:rPr>
              <a:t>REUNION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réunion du Conseil Municipal des Enfants s’est déroulée le mercredi 10 décembre 2025 à la bibliothèque municipale Armand SACCONI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Cette séance était consacrée au Prix UNICEF de Littérature Jeunesse 2026 et a été animée par les bibliothécaires de la Ville.</a:t>
            </a: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38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550717"/>
            <a:ext cx="8656450" cy="5304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PRÉSENTATION DE </a:t>
            </a:r>
            <a:r>
              <a:rPr lang="fr-FR" sz="3200" b="1" u="sng" dirty="0" smtClean="0">
                <a:solidFill>
                  <a:srgbClr val="EB008B"/>
                </a:solidFill>
              </a:rPr>
              <a:t>L’UNICEF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bibliothécaires ont présenté l’UNICEF et son rôle dans la défense des droits de l’enfant à travers le monde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Plusieurs droits fondamentaux ont été abordés :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droit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à la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droit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l’éducation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droit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à la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droit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l’égalité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droit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d’être écouté et de participer</a:t>
            </a:r>
            <a:endParaRPr lang="fr-FR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36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1525820"/>
            <a:ext cx="8656450" cy="409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PRÉSENTATION DU PRIX UNICEF DE LITTÉRATURE </a:t>
            </a:r>
            <a:r>
              <a:rPr lang="fr-FR" sz="3200" b="1" u="sng" dirty="0" smtClean="0">
                <a:solidFill>
                  <a:srgbClr val="EB008B"/>
                </a:solidFill>
              </a:rPr>
              <a:t>JEUNESSE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Prix UNICEF de Littérature Jeunesse célèbre en 2026 ses 10 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ans.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Cette édition spéciale invite les enfants à découvrir, comprendre et revendiquer tous les droits de l’enfant, pour tous 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enfants</a:t>
            </a:r>
            <a:endParaRPr lang="fr-FR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60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1525819"/>
            <a:ext cx="8656450" cy="4865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99" y="902519"/>
            <a:ext cx="7206414" cy="49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728334"/>
            <a:ext cx="8809878" cy="494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THÉMATIQUES </a:t>
            </a:r>
            <a:r>
              <a:rPr lang="fr-FR" sz="3200" b="1" u="sng" dirty="0" smtClean="0">
                <a:solidFill>
                  <a:srgbClr val="EB008B"/>
                </a:solidFill>
              </a:rPr>
              <a:t>ABORDÉES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Cette édition permet d’aborder avec les enfants des sujets majeurs et actuels 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durable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harcèlement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discriminations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égalité filles/garçons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justice sociale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droit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à la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34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728334"/>
            <a:ext cx="8809878" cy="494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MODALITÉS DE PARTICIPATION AU </a:t>
            </a:r>
            <a:r>
              <a:rPr lang="fr-FR" sz="3200" b="1" u="sng" dirty="0" smtClean="0">
                <a:solidFill>
                  <a:srgbClr val="EB008B"/>
                </a:solidFill>
              </a:rPr>
              <a:t>PRIX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bibliothécaires ont expliqué le fonctionnement du Prix 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lecture des </a:t>
            </a: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4 ouvrages de la </a:t>
            </a:r>
            <a:r>
              <a:rPr lang="fr-F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sélection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participation sur la base du </a:t>
            </a:r>
            <a:r>
              <a:rPr lang="fr-F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volontariat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vote à l’aide d’un </a:t>
            </a:r>
            <a:r>
              <a:rPr lang="fr-F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bulletin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4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enfants ont jusqu’à fin avril 2026 pour voter.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49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1535851"/>
            <a:ext cx="8809878" cy="3968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3200" b="1" u="sng" dirty="0">
                <a:solidFill>
                  <a:srgbClr val="EB008B"/>
                </a:solidFill>
              </a:rPr>
              <a:t>DÉCRYPTAGE DE L’AFFICHE DU PRIX UNICEF </a:t>
            </a:r>
            <a:r>
              <a:rPr lang="fr-FR" sz="3200" b="1" u="sng" dirty="0" smtClean="0">
                <a:solidFill>
                  <a:srgbClr val="EB008B"/>
                </a:solidFill>
              </a:rPr>
              <a:t>2026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temps d’échange a été proposé autour de l’affiche officielle du Prix UNICEF de Littérature Jeunesse 2026</a:t>
            </a:r>
            <a:r>
              <a:rPr lang="fr-FR" sz="28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enfants ont été invités à 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observer </a:t>
            </a:r>
            <a:r>
              <a:rPr lang="fr-F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l’affiche,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exprimer leur </a:t>
            </a:r>
            <a:r>
              <a:rPr lang="fr-F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ressenti,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identifier les messages liés aux droits de </a:t>
            </a:r>
            <a:r>
              <a:rPr lang="fr-F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l’enfant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668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539</Words>
  <Application>Microsoft Office PowerPoint</Application>
  <PresentationFormat>Grand écran</PresentationFormat>
  <Paragraphs>134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Duquesne</dc:creator>
  <cp:lastModifiedBy>Menouar KHACEF</cp:lastModifiedBy>
  <cp:revision>192</cp:revision>
  <cp:lastPrinted>2023-03-29T10:52:10Z</cp:lastPrinted>
  <dcterms:created xsi:type="dcterms:W3CDTF">2020-08-27T06:59:44Z</dcterms:created>
  <dcterms:modified xsi:type="dcterms:W3CDTF">2026-01-28T17:21:01Z</dcterms:modified>
</cp:coreProperties>
</file>