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314" r:id="rId3"/>
    <p:sldId id="298" r:id="rId4"/>
    <p:sldId id="304" r:id="rId5"/>
    <p:sldId id="306" r:id="rId6"/>
    <p:sldId id="300" r:id="rId7"/>
    <p:sldId id="317" r:id="rId8"/>
    <p:sldId id="315" r:id="rId9"/>
  </p:sldIdLst>
  <p:sldSz cx="12192000" cy="6858000"/>
  <p:notesSz cx="6742113" cy="98758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96A"/>
    <a:srgbClr val="EB008B"/>
    <a:srgbClr val="7554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317" cy="494345"/>
          </a:xfrm>
          <a:prstGeom prst="rect">
            <a:avLst/>
          </a:prstGeom>
        </p:spPr>
        <p:txBody>
          <a:bodyPr vert="horz" lIns="90855" tIns="45427" rIns="90855" bIns="45427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8222" y="0"/>
            <a:ext cx="2922317" cy="494345"/>
          </a:xfrm>
          <a:prstGeom prst="rect">
            <a:avLst/>
          </a:prstGeom>
        </p:spPr>
        <p:txBody>
          <a:bodyPr vert="horz" lIns="90855" tIns="45427" rIns="90855" bIns="45427" rtlCol="0"/>
          <a:lstStyle>
            <a:lvl1pPr algn="r">
              <a:defRPr sz="1200"/>
            </a:lvl1pPr>
          </a:lstStyle>
          <a:p>
            <a:fld id="{114510C5-DE4A-47FD-ABF9-DF1EF56C3CBD}" type="datetimeFigureOut">
              <a:rPr lang="fr-FR" smtClean="0"/>
              <a:t>09/04/2026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5075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55" tIns="45427" rIns="90855" bIns="45427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897" y="4752343"/>
            <a:ext cx="5394320" cy="3888423"/>
          </a:xfrm>
          <a:prstGeom prst="rect">
            <a:avLst/>
          </a:prstGeom>
        </p:spPr>
        <p:txBody>
          <a:bodyPr vert="horz" lIns="90855" tIns="45427" rIns="90855" bIns="45427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81493"/>
            <a:ext cx="2922317" cy="494345"/>
          </a:xfrm>
          <a:prstGeom prst="rect">
            <a:avLst/>
          </a:prstGeom>
        </p:spPr>
        <p:txBody>
          <a:bodyPr vert="horz" lIns="90855" tIns="45427" rIns="90855" bIns="45427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8222" y="9381493"/>
            <a:ext cx="2922317" cy="494345"/>
          </a:xfrm>
          <a:prstGeom prst="rect">
            <a:avLst/>
          </a:prstGeom>
        </p:spPr>
        <p:txBody>
          <a:bodyPr vert="horz" lIns="90855" tIns="45427" rIns="90855" bIns="45427" rtlCol="0" anchor="b"/>
          <a:lstStyle>
            <a:lvl1pPr algn="r">
              <a:defRPr sz="1200"/>
            </a:lvl1pPr>
          </a:lstStyle>
          <a:p>
            <a:fld id="{8E37F7BA-154E-466B-9A51-C334ACE4D07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4649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7F7BA-154E-466B-9A51-C334ACE4D07D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5999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ADB3-49C3-41D0-9976-AAC727603D68}" type="datetime1">
              <a:rPr lang="fr-FR" smtClean="0"/>
              <a:t>09/04/2026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8569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433FC-48E5-4E28-8D0B-4DD6D905DC6B}" type="datetime1">
              <a:rPr lang="fr-FR" smtClean="0"/>
              <a:t>09/04/2026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509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8E8A3-C223-4719-9F9A-613F52CA0DA1}" type="datetime1">
              <a:rPr lang="fr-FR" smtClean="0"/>
              <a:t>09/04/2026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4313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0BF7-AF69-42AF-94CF-AC02175E733B}" type="datetime1">
              <a:rPr lang="fr-FR" smtClean="0"/>
              <a:t>09/04/2026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870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95BF-B276-4A42-BDF1-6A39A5D46EF5}" type="datetime1">
              <a:rPr lang="fr-FR" smtClean="0"/>
              <a:t>09/04/2026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1263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6850-F303-41C6-925B-990A2829D2A9}" type="datetime1">
              <a:rPr lang="fr-FR" smtClean="0"/>
              <a:t>09/04/2026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3691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CBCC-1399-4068-815F-11DFDAA9B94E}" type="datetime1">
              <a:rPr lang="fr-FR" smtClean="0"/>
              <a:t>09/04/2026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5718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E371-387F-4EE8-9183-3FEDB83C39F9}" type="datetime1">
              <a:rPr lang="fr-FR" smtClean="0"/>
              <a:t>09/04/2026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6285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2C0A-081E-4405-AF03-AEEC7486D0CE}" type="datetime1">
              <a:rPr lang="fr-FR" smtClean="0"/>
              <a:t>09/04/2026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2922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75F61-393A-4B2C-899D-A17F1C11B2FA}" type="datetime1">
              <a:rPr lang="fr-FR" smtClean="0"/>
              <a:t>09/04/2026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1369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64AE-699C-4981-8DDD-E59BB08EFB67}" type="datetime1">
              <a:rPr lang="fr-FR" smtClean="0"/>
              <a:t>09/04/2026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115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C18BA-FDB1-4918-85A3-0A640B9749FE}" type="datetime1">
              <a:rPr lang="fr-FR" smtClean="0"/>
              <a:t>09/04/2026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284C0-CBCE-4EFA-BE70-AAFF372B913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325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4236"/>
            <a:ext cx="8998527" cy="5590309"/>
          </a:xfrm>
          <a:prstGeom prst="rect">
            <a:avLst/>
          </a:prstGeom>
          <a:solidFill>
            <a:srgbClr val="1C4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riangle isocèle 5"/>
          <p:cNvSpPr/>
          <p:nvPr/>
        </p:nvSpPr>
        <p:spPr>
          <a:xfrm rot="5400000">
            <a:off x="9206345" y="830556"/>
            <a:ext cx="2701637" cy="2328997"/>
          </a:xfrm>
          <a:prstGeom prst="triangle">
            <a:avLst/>
          </a:prstGeom>
          <a:solidFill>
            <a:srgbClr val="1C4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Triangle isocèle 6"/>
          <p:cNvSpPr/>
          <p:nvPr/>
        </p:nvSpPr>
        <p:spPr>
          <a:xfrm rot="8941742">
            <a:off x="9878290" y="2728629"/>
            <a:ext cx="2701637" cy="2328997"/>
          </a:xfrm>
          <a:prstGeom prst="triangle">
            <a:avLst/>
          </a:prstGeom>
          <a:solidFill>
            <a:srgbClr val="EB00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riangle isocèle 7"/>
          <p:cNvSpPr/>
          <p:nvPr/>
        </p:nvSpPr>
        <p:spPr>
          <a:xfrm rot="19777952">
            <a:off x="8707695" y="3632746"/>
            <a:ext cx="2701637" cy="2328997"/>
          </a:xfrm>
          <a:prstGeom prst="triangle">
            <a:avLst/>
          </a:prstGeom>
          <a:solidFill>
            <a:srgbClr val="7554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09" y="3893127"/>
            <a:ext cx="1510420" cy="200155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20831" y="1107290"/>
            <a:ext cx="815686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4000" b="1" dirty="0" smtClean="0">
              <a:solidFill>
                <a:schemeClr val="bg1"/>
              </a:solidFill>
            </a:endParaRP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REUNION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CONSEIL MUNICIPAL DES ENFANTS</a:t>
            </a:r>
          </a:p>
          <a:p>
            <a:pPr lvl="0" algn="ctr"/>
            <a:r>
              <a:rPr lang="fr-FR" sz="2800" b="1" dirty="0">
                <a:solidFill>
                  <a:schemeClr val="bg1"/>
                </a:solidFill>
              </a:rPr>
              <a:t>SELECTION DU DESSIN POUR LA FEVE 2027</a:t>
            </a:r>
          </a:p>
          <a:p>
            <a:pPr algn="ctr"/>
            <a:endParaRPr lang="fr-FR" sz="2800" dirty="0" smtClean="0">
              <a:solidFill>
                <a:schemeClr val="bg1"/>
              </a:solidFill>
            </a:endParaRPr>
          </a:p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MERCREDI 08 AVRIL 2026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2250625" y="4563827"/>
            <a:ext cx="6702853" cy="1234192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 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5255" y="3503426"/>
            <a:ext cx="5325762" cy="2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90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 rot="5400000">
            <a:off x="384463" y="737038"/>
            <a:ext cx="2701637" cy="2328997"/>
          </a:xfrm>
          <a:prstGeom prst="triangle">
            <a:avLst/>
          </a:prstGeom>
          <a:solidFill>
            <a:srgbClr val="1C4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riangle isocèle 4"/>
          <p:cNvSpPr/>
          <p:nvPr/>
        </p:nvSpPr>
        <p:spPr>
          <a:xfrm rot="8941742">
            <a:off x="1056408" y="2635111"/>
            <a:ext cx="2701637" cy="2328997"/>
          </a:xfrm>
          <a:prstGeom prst="triangle">
            <a:avLst/>
          </a:prstGeom>
          <a:solidFill>
            <a:srgbClr val="EB00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riangle isocèle 5"/>
          <p:cNvSpPr/>
          <p:nvPr/>
        </p:nvSpPr>
        <p:spPr>
          <a:xfrm rot="19777952">
            <a:off x="-114187" y="3539228"/>
            <a:ext cx="2701637" cy="2328997"/>
          </a:xfrm>
          <a:prstGeom prst="triangle">
            <a:avLst/>
          </a:prstGeom>
          <a:solidFill>
            <a:srgbClr val="7554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716" y="5493220"/>
            <a:ext cx="724559" cy="960158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2990825" y="727007"/>
            <a:ext cx="8001177" cy="49588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2000" b="1" u="sng" dirty="0">
                <a:solidFill>
                  <a:srgbClr val="EB008B"/>
                </a:solidFill>
              </a:rPr>
              <a:t>ORDRE DU JOUR DE LA REUNION CME DU MERCREDI 08 AVRIL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fr-FR" sz="2000" b="1" u="sng" dirty="0" smtClean="0">
              <a:solidFill>
                <a:prstClr val="black"/>
              </a:solidFill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sz="2000" b="1" dirty="0" smtClean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Intervention </a:t>
            </a:r>
            <a:r>
              <a:rPr lang="fr-FR" sz="2000" b="1" dirty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 Madame le Maire : </a:t>
            </a:r>
            <a:r>
              <a:rPr lang="fr-FR" sz="2000" b="1" dirty="0" smtClean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présentation de la nouvelle équipe municipale.</a:t>
            </a:r>
            <a:endParaRPr lang="fr-FR" sz="2000" b="1" dirty="0" smtClean="0">
              <a:solidFill>
                <a:srgbClr val="1C496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sz="2000" b="1" dirty="0">
              <a:solidFill>
                <a:srgbClr val="1C496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sz="2000" b="1" dirty="0" smtClean="0">
              <a:solidFill>
                <a:srgbClr val="1C496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sz="2000" b="1" dirty="0">
              <a:solidFill>
                <a:srgbClr val="1C496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sz="2000" b="1" dirty="0" smtClean="0">
              <a:solidFill>
                <a:srgbClr val="1C496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fr-FR" sz="2000" b="1" dirty="0" smtClean="0">
              <a:solidFill>
                <a:srgbClr val="1C496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fr-FR" sz="2000" b="1" dirty="0">
              <a:solidFill>
                <a:srgbClr val="1C496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fr-FR" sz="2000" b="1" dirty="0" smtClean="0">
              <a:solidFill>
                <a:srgbClr val="1C496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sz="2000" b="1" dirty="0">
              <a:solidFill>
                <a:srgbClr val="1C496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sz="2000" b="1" dirty="0" smtClean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Sélection </a:t>
            </a:r>
            <a:r>
              <a:rPr lang="fr-FR" sz="2000" b="1" dirty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du dessin gagnant du concours </a:t>
            </a:r>
            <a:r>
              <a:rPr lang="fr-FR" sz="2000" b="1" dirty="0" smtClean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fr-FR" sz="2000" b="1" dirty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Fève </a:t>
            </a:r>
            <a:r>
              <a:rPr lang="fr-FR" sz="2000" b="1" dirty="0" smtClean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2027"</a:t>
            </a:r>
            <a:endParaRPr lang="fr-FR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Présentation des dessins </a:t>
            </a: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présélectionnés</a:t>
            </a:r>
            <a:endParaRPr lang="fr-FR" sz="14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Vote à bulletin </a:t>
            </a: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secret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Annonce du </a:t>
            </a: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résultat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fr-FR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2000" b="1" dirty="0">
              <a:solidFill>
                <a:srgbClr val="1C496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fr-FR" sz="1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2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8" r="2710"/>
          <a:stretch/>
        </p:blipFill>
        <p:spPr>
          <a:xfrm>
            <a:off x="5219696" y="2154355"/>
            <a:ext cx="3543434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14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 rot="5400000">
            <a:off x="384463" y="737038"/>
            <a:ext cx="2701637" cy="2328997"/>
          </a:xfrm>
          <a:prstGeom prst="triangle">
            <a:avLst/>
          </a:prstGeom>
          <a:solidFill>
            <a:srgbClr val="1C4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riangle isocèle 4"/>
          <p:cNvSpPr/>
          <p:nvPr/>
        </p:nvSpPr>
        <p:spPr>
          <a:xfrm rot="8941742">
            <a:off x="1056408" y="2635111"/>
            <a:ext cx="2701637" cy="2328997"/>
          </a:xfrm>
          <a:prstGeom prst="triangle">
            <a:avLst/>
          </a:prstGeom>
          <a:solidFill>
            <a:srgbClr val="EB00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riangle isocèle 5"/>
          <p:cNvSpPr/>
          <p:nvPr/>
        </p:nvSpPr>
        <p:spPr>
          <a:xfrm rot="19777952">
            <a:off x="-114187" y="3539228"/>
            <a:ext cx="2701637" cy="2328997"/>
          </a:xfrm>
          <a:prstGeom prst="triangle">
            <a:avLst/>
          </a:prstGeom>
          <a:solidFill>
            <a:srgbClr val="7554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716" y="5493220"/>
            <a:ext cx="724559" cy="960158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3069783" y="958330"/>
            <a:ext cx="8676945" cy="4966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2000" b="1" u="sng" dirty="0" smtClean="0">
                <a:solidFill>
                  <a:srgbClr val="EB008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CONTEXTE DU CONCOURS DE DESSIN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fr-FR" sz="2000" i="1" dirty="0" smtClean="0">
              <a:solidFill>
                <a:prstClr val="black"/>
              </a:solidFill>
              <a:ea typeface="Apex New Book" panose="02010600040501010103" pitchFamily="50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fr-FR" sz="2000" i="1" dirty="0">
              <a:solidFill>
                <a:prstClr val="black"/>
              </a:solidFill>
              <a:ea typeface="Apex New Book" panose="02010600040501010103" pitchFamily="50" charset="0"/>
            </a:endParaRP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rgbClr val="755471"/>
                </a:solidFill>
                <a:ea typeface="Apex New Book" panose="02010600040501010103" pitchFamily="50" charset="0"/>
              </a:rPr>
              <a:t>7</a:t>
            </a:r>
            <a:r>
              <a:rPr lang="fr-FR" b="1" dirty="0" smtClean="0">
                <a:solidFill>
                  <a:srgbClr val="755471"/>
                </a:solidFill>
                <a:ea typeface="Apex New Book" panose="02010600040501010103" pitchFamily="50" charset="0"/>
              </a:rPr>
              <a:t>e </a:t>
            </a:r>
            <a:r>
              <a:rPr lang="fr-FR" b="1" dirty="0">
                <a:solidFill>
                  <a:srgbClr val="755471"/>
                </a:solidFill>
                <a:ea typeface="Apex New Book" panose="02010600040501010103" pitchFamily="50" charset="0"/>
              </a:rPr>
              <a:t>édition du concours de dessin pour la création de la fève de la galette des rois </a:t>
            </a:r>
            <a:r>
              <a:rPr lang="fr-FR" b="1" dirty="0" smtClean="0">
                <a:solidFill>
                  <a:srgbClr val="755471"/>
                </a:solidFill>
                <a:ea typeface="Apex New Book" panose="02010600040501010103" pitchFamily="50" charset="0"/>
              </a:rPr>
              <a:t>2027</a:t>
            </a:r>
            <a:endParaRPr lang="fr-FR" dirty="0" smtClean="0"/>
          </a:p>
          <a:p>
            <a:pPr lvl="2" algn="l">
              <a:lnSpc>
                <a:spcPct val="100000"/>
              </a:lnSpc>
              <a:spcBef>
                <a:spcPts val="0"/>
              </a:spcBef>
            </a:pPr>
            <a:endParaRPr lang="fr-FR" sz="2000" b="1" dirty="0">
              <a:solidFill>
                <a:srgbClr val="755471"/>
              </a:solidFill>
              <a:ea typeface="Apex New Book" panose="02010600040501010103" pitchFamily="50" charset="0"/>
            </a:endParaRP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sz="2200" b="1" dirty="0">
                <a:solidFill>
                  <a:srgbClr val="755471"/>
                </a:solidFill>
                <a:ea typeface="Apex New Book" panose="02010600040501010103" pitchFamily="50" charset="0"/>
              </a:rPr>
              <a:t> Une invitation </a:t>
            </a:r>
            <a:r>
              <a:rPr lang="fr-FR" sz="2200" b="1" dirty="0" smtClean="0">
                <a:solidFill>
                  <a:srgbClr val="755471"/>
                </a:solidFill>
                <a:ea typeface="Apex New Book" panose="02010600040501010103" pitchFamily="50" charset="0"/>
              </a:rPr>
              <a:t>a participer au concours </a:t>
            </a:r>
            <a:r>
              <a:rPr lang="fr-FR" sz="2200" b="1" dirty="0" smtClean="0">
                <a:solidFill>
                  <a:srgbClr val="755471"/>
                </a:solidFill>
                <a:ea typeface="Apex New Book" panose="02010600040501010103" pitchFamily="50" charset="0"/>
              </a:rPr>
              <a:t>été </a:t>
            </a:r>
            <a:r>
              <a:rPr lang="fr-FR" sz="2200" b="1" dirty="0">
                <a:solidFill>
                  <a:srgbClr val="755471"/>
                </a:solidFill>
                <a:ea typeface="Apex New Book" panose="02010600040501010103" pitchFamily="50" charset="0"/>
              </a:rPr>
              <a:t>adressée aux directeurs et directrices des écoles élémentaires </a:t>
            </a:r>
            <a:r>
              <a:rPr lang="fr-FR" sz="2200" b="1" dirty="0" smtClean="0">
                <a:solidFill>
                  <a:srgbClr val="755471"/>
                </a:solidFill>
                <a:ea typeface="Apex New Book" panose="02010600040501010103" pitchFamily="50" charset="0"/>
              </a:rPr>
              <a:t>:</a:t>
            </a:r>
          </a:p>
          <a:p>
            <a:pPr marL="1200150" lvl="2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dirty="0" smtClean="0">
                <a:solidFill>
                  <a:prstClr val="black"/>
                </a:solidFill>
                <a:ea typeface="Apex New Book" panose="02010600040501010103" pitchFamily="50" charset="0"/>
              </a:rPr>
              <a:t>« Cette </a:t>
            </a:r>
            <a:r>
              <a:rPr lang="fr-FR" dirty="0">
                <a:solidFill>
                  <a:prstClr val="black"/>
                </a:solidFill>
                <a:ea typeface="Apex New Book" panose="02010600040501010103" pitchFamily="50" charset="0"/>
              </a:rPr>
              <a:t>initiative, sous la forme d’un concours de dessins, contribue à la mise en valeur du savoir-faire de nos pâtissiers locaux et à l’attractivité commerciale de notre ville</a:t>
            </a:r>
            <a:r>
              <a:rPr lang="fr-FR" dirty="0" smtClean="0">
                <a:solidFill>
                  <a:prstClr val="black"/>
                </a:solidFill>
                <a:ea typeface="Apex New Book" panose="02010600040501010103" pitchFamily="50" charset="0"/>
              </a:rPr>
              <a:t>. »</a:t>
            </a:r>
          </a:p>
          <a:p>
            <a:pPr marL="1200150" lvl="2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fr-FR" b="1" dirty="0">
              <a:solidFill>
                <a:prstClr val="black"/>
              </a:solidFill>
              <a:ea typeface="Apex New Book" panose="02010600040501010103" pitchFamily="50" charset="0"/>
            </a:endParaRP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rgbClr val="755471"/>
                </a:solidFill>
                <a:ea typeface="Apex New Book" panose="02010600040501010103" pitchFamily="50" charset="0"/>
              </a:rPr>
              <a:t>Thème : </a:t>
            </a:r>
            <a:r>
              <a:rPr lang="fr-FR" b="1" dirty="0" smtClean="0">
                <a:solidFill>
                  <a:srgbClr val="755471"/>
                </a:solidFill>
                <a:ea typeface="Apex New Book" panose="02010600040501010103" pitchFamily="50" charset="0"/>
              </a:rPr>
              <a:t>" 50</a:t>
            </a:r>
            <a:r>
              <a:rPr lang="fr-FR" b="1" baseline="30000" dirty="0" smtClean="0">
                <a:solidFill>
                  <a:srgbClr val="755471"/>
                </a:solidFill>
                <a:ea typeface="Apex New Book" panose="02010600040501010103" pitchFamily="50" charset="0"/>
              </a:rPr>
              <a:t>ème</a:t>
            </a:r>
            <a:r>
              <a:rPr lang="fr-FR" b="1" dirty="0" smtClean="0">
                <a:solidFill>
                  <a:srgbClr val="755471"/>
                </a:solidFill>
                <a:ea typeface="Apex New Book" panose="02010600040501010103" pitchFamily="50" charset="0"/>
              </a:rPr>
              <a:t> Edition du Festival du Film Italien de Villerupt" 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b="1" dirty="0" smtClean="0">
              <a:solidFill>
                <a:srgbClr val="755471"/>
              </a:solidFill>
              <a:ea typeface="Apex New Book" panose="02010600040501010103" pitchFamily="50" charset="0"/>
            </a:endParaRP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rgbClr val="755471"/>
                </a:solidFill>
                <a:ea typeface="Apex New Book" panose="02010600040501010103" pitchFamily="50" charset="0"/>
              </a:rPr>
              <a:t>Date limite de remise des dessins : </a:t>
            </a:r>
            <a:r>
              <a:rPr lang="fr-FR" b="1" dirty="0" smtClean="0">
                <a:solidFill>
                  <a:srgbClr val="755471"/>
                </a:solidFill>
                <a:ea typeface="Apex New Book" panose="02010600040501010103" pitchFamily="50" charset="0"/>
              </a:rPr>
              <a:t>27 </a:t>
            </a:r>
            <a:r>
              <a:rPr lang="fr-FR" b="1" dirty="0">
                <a:solidFill>
                  <a:srgbClr val="755471"/>
                </a:solidFill>
                <a:ea typeface="Apex New Book" panose="02010600040501010103" pitchFamily="50" charset="0"/>
              </a:rPr>
              <a:t>mars </a:t>
            </a:r>
            <a:r>
              <a:rPr lang="fr-FR" b="1" dirty="0" smtClean="0">
                <a:solidFill>
                  <a:srgbClr val="755471"/>
                </a:solidFill>
                <a:ea typeface="Apex New Book" panose="02010600040501010103" pitchFamily="50" charset="0"/>
              </a:rPr>
              <a:t>2026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0545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 rot="5400000">
            <a:off x="384463" y="737038"/>
            <a:ext cx="2701637" cy="2328997"/>
          </a:xfrm>
          <a:prstGeom prst="triangle">
            <a:avLst/>
          </a:prstGeom>
          <a:solidFill>
            <a:srgbClr val="1C4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riangle isocèle 4"/>
          <p:cNvSpPr/>
          <p:nvPr/>
        </p:nvSpPr>
        <p:spPr>
          <a:xfrm rot="8941742">
            <a:off x="1056408" y="2635111"/>
            <a:ext cx="2701637" cy="2328997"/>
          </a:xfrm>
          <a:prstGeom prst="triangle">
            <a:avLst/>
          </a:prstGeom>
          <a:solidFill>
            <a:srgbClr val="EB00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riangle isocèle 5"/>
          <p:cNvSpPr/>
          <p:nvPr/>
        </p:nvSpPr>
        <p:spPr>
          <a:xfrm rot="19777952">
            <a:off x="-114187" y="3539228"/>
            <a:ext cx="2701637" cy="2328997"/>
          </a:xfrm>
          <a:prstGeom prst="triangle">
            <a:avLst/>
          </a:prstGeom>
          <a:solidFill>
            <a:srgbClr val="7554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716" y="5493220"/>
            <a:ext cx="724559" cy="960158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2990825" y="1464779"/>
            <a:ext cx="8846948" cy="3760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b="1" u="sng" dirty="0" smtClean="0">
                <a:solidFill>
                  <a:srgbClr val="EB008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PARTICIPATION </a:t>
            </a:r>
            <a:endParaRPr lang="fr-FR" b="1" u="sng" dirty="0" smtClean="0">
              <a:solidFill>
                <a:srgbClr val="EB008B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fr-FR" b="1" dirty="0" smtClean="0">
              <a:solidFill>
                <a:srgbClr val="755471"/>
              </a:solidFill>
              <a:ea typeface="Apex New Book" panose="02010600040501010103" pitchFamily="50" charset="0"/>
            </a:endParaRP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rgbClr val="755471"/>
                </a:solidFill>
                <a:ea typeface="Apex New Book" panose="02010600040501010103" pitchFamily="50" charset="0"/>
              </a:rPr>
              <a:t>Cette édition a mobilisé 3 </a:t>
            </a:r>
            <a:r>
              <a:rPr lang="fr-FR" b="1" dirty="0" smtClean="0">
                <a:solidFill>
                  <a:srgbClr val="755471"/>
                </a:solidFill>
                <a:ea typeface="Apex New Book" panose="02010600040501010103" pitchFamily="50" charset="0"/>
              </a:rPr>
              <a:t>écoles :</a:t>
            </a:r>
            <a:endParaRPr lang="fr-FR" b="1" dirty="0">
              <a:solidFill>
                <a:srgbClr val="755471"/>
              </a:solidFill>
              <a:ea typeface="Apex New Book" panose="02010600040501010103" pitchFamily="50" charset="0"/>
            </a:endParaRPr>
          </a:p>
          <a:p>
            <a:pPr marL="1257300" lvl="2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dirty="0" smtClean="0">
                <a:solidFill>
                  <a:prstClr val="black"/>
                </a:solidFill>
                <a:ea typeface="Apex New Book" panose="02010600040501010103" pitchFamily="50" charset="0"/>
              </a:rPr>
              <a:t>Langevin : 3 classes – 53 participants</a:t>
            </a:r>
          </a:p>
          <a:p>
            <a:pPr marL="1257300" lvl="2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dirty="0" smtClean="0">
                <a:solidFill>
                  <a:prstClr val="black"/>
                </a:solidFill>
                <a:ea typeface="Apex New Book" panose="02010600040501010103" pitchFamily="50" charset="0"/>
              </a:rPr>
              <a:t>Joliot-Curie : 1 classe – 20 participants</a:t>
            </a:r>
          </a:p>
          <a:p>
            <a:pPr marL="1257300" lvl="2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dirty="0" smtClean="0">
                <a:solidFill>
                  <a:prstClr val="black"/>
                </a:solidFill>
                <a:ea typeface="Apex New Book" panose="02010600040501010103" pitchFamily="50" charset="0"/>
              </a:rPr>
              <a:t>Ferry : 6 classes – 119 participants</a:t>
            </a:r>
            <a:endParaRPr lang="fr-FR" dirty="0">
              <a:solidFill>
                <a:prstClr val="black"/>
              </a:solidFill>
              <a:ea typeface="Apex New Book" panose="02010600040501010103" pitchFamily="50" charset="0"/>
            </a:endParaRPr>
          </a:p>
          <a:p>
            <a:pPr marL="1257300" lvl="2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fr-FR" dirty="0" smtClean="0">
              <a:solidFill>
                <a:prstClr val="black"/>
              </a:solidFill>
              <a:ea typeface="Apex New Book" panose="02010600040501010103" pitchFamily="50" charset="0"/>
            </a:endParaRPr>
          </a:p>
          <a:p>
            <a:pPr marL="1200150" lvl="2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prstClr val="black"/>
                </a:solidFill>
                <a:ea typeface="Apex New Book" panose="02010600040501010103" pitchFamily="50" charset="0"/>
              </a:rPr>
              <a:t>Soit un total de 192 dessins</a:t>
            </a:r>
            <a:endParaRPr lang="fr-FR" dirty="0">
              <a:solidFill>
                <a:prstClr val="black"/>
              </a:solidFill>
              <a:ea typeface="Apex New Book" panose="02010600040501010103" pitchFamily="50" charset="0"/>
            </a:endParaRP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rgbClr val="755471"/>
                </a:solidFill>
                <a:ea typeface="Apex New Book" panose="02010600040501010103" pitchFamily="50" charset="0"/>
              </a:rPr>
              <a:t>Une présélection de </a:t>
            </a:r>
            <a:r>
              <a:rPr lang="fr-FR" b="1" dirty="0" smtClean="0">
                <a:solidFill>
                  <a:srgbClr val="755471"/>
                </a:solidFill>
                <a:ea typeface="Apex New Book" panose="02010600040501010103" pitchFamily="50" charset="0"/>
              </a:rPr>
              <a:t>20 </a:t>
            </a:r>
            <a:r>
              <a:rPr lang="fr-FR" b="1" dirty="0">
                <a:solidFill>
                  <a:srgbClr val="755471"/>
                </a:solidFill>
                <a:ea typeface="Apex New Book" panose="02010600040501010103" pitchFamily="50" charset="0"/>
              </a:rPr>
              <a:t>dessins a été réalisée par :</a:t>
            </a:r>
          </a:p>
          <a:p>
            <a:pPr marL="1257300" lvl="2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dirty="0" smtClean="0">
                <a:ea typeface="Apex New Book" panose="02010600040501010103" pitchFamily="50" charset="0"/>
              </a:rPr>
              <a:t>Madame le Maire</a:t>
            </a:r>
          </a:p>
          <a:p>
            <a:pPr marL="1257300" lvl="2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L’Adjointe </a:t>
            </a: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FR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éléguée </a:t>
            </a:r>
            <a:r>
              <a:rPr lang="fr-FR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à la Famille, à la Jeunesse et aux Ecoles</a:t>
            </a:r>
          </a:p>
          <a:p>
            <a:pPr marL="1257300" lvl="2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fr-FR" sz="1600" dirty="0">
              <a:ea typeface="Apex New Book" panose="02010600040501010103" pitchFamily="50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6675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 rot="5400000">
            <a:off x="384463" y="737038"/>
            <a:ext cx="2701637" cy="2328997"/>
          </a:xfrm>
          <a:prstGeom prst="triangle">
            <a:avLst/>
          </a:prstGeom>
          <a:solidFill>
            <a:srgbClr val="1C4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riangle isocèle 4"/>
          <p:cNvSpPr/>
          <p:nvPr/>
        </p:nvSpPr>
        <p:spPr>
          <a:xfrm rot="8941742">
            <a:off x="1056408" y="2635111"/>
            <a:ext cx="2701637" cy="2328997"/>
          </a:xfrm>
          <a:prstGeom prst="triangle">
            <a:avLst/>
          </a:prstGeom>
          <a:solidFill>
            <a:srgbClr val="EB00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riangle isocèle 5"/>
          <p:cNvSpPr/>
          <p:nvPr/>
        </p:nvSpPr>
        <p:spPr>
          <a:xfrm rot="19777952">
            <a:off x="-114187" y="3539228"/>
            <a:ext cx="2701637" cy="2328997"/>
          </a:xfrm>
          <a:prstGeom prst="triangle">
            <a:avLst/>
          </a:prstGeom>
          <a:solidFill>
            <a:srgbClr val="7554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716" y="5493220"/>
            <a:ext cx="724559" cy="960158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3069783" y="437399"/>
            <a:ext cx="8846948" cy="5487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2000" b="1" u="sng" dirty="0" smtClean="0">
                <a:solidFill>
                  <a:srgbClr val="EB008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VOTE </a:t>
            </a:r>
            <a:r>
              <a:rPr lang="fr-FR" sz="2000" b="1" u="sng" dirty="0" smtClean="0">
                <a:solidFill>
                  <a:srgbClr val="EB008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DU CME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fr-FR" b="1" dirty="0" smtClean="0">
              <a:solidFill>
                <a:prstClr val="black"/>
              </a:solidFill>
              <a:ea typeface="Apex New Book" panose="02010600040501010103" pitchFamily="50" charset="0"/>
            </a:endParaRP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b="1" dirty="0" smtClean="0">
                <a:solidFill>
                  <a:srgbClr val="755471"/>
                </a:solidFill>
                <a:ea typeface="Apex New Book" panose="02010600040501010103" pitchFamily="50" charset="0"/>
              </a:rPr>
              <a:t>Explication </a:t>
            </a:r>
            <a:r>
              <a:rPr lang="fr-FR" b="1" dirty="0" smtClean="0">
                <a:solidFill>
                  <a:srgbClr val="755471"/>
                </a:solidFill>
                <a:ea typeface="Apex New Book" panose="02010600040501010103" pitchFamily="50" charset="0"/>
              </a:rPr>
              <a:t>du </a:t>
            </a:r>
            <a:r>
              <a:rPr lang="fr-FR" b="1" dirty="0">
                <a:solidFill>
                  <a:srgbClr val="755471"/>
                </a:solidFill>
                <a:ea typeface="Apex New Book" panose="02010600040501010103" pitchFamily="50" charset="0"/>
              </a:rPr>
              <a:t>principe du vote :</a:t>
            </a:r>
            <a:endParaRPr lang="fr-FR" b="1" dirty="0" smtClean="0">
              <a:solidFill>
                <a:srgbClr val="755471"/>
              </a:solidFill>
              <a:ea typeface="Apex New Book" panose="02010600040501010103" pitchFamily="50" charset="0"/>
            </a:endParaRPr>
          </a:p>
          <a:p>
            <a:pPr marL="1257300" lvl="2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dirty="0" smtClean="0"/>
              <a:t>« Choisissez </a:t>
            </a:r>
            <a:r>
              <a:rPr lang="fr-FR" dirty="0"/>
              <a:t>le dessin qui vous plaît le plus, celui qui vous fait penser au cinéma, à l’Italie ou au Festival du Film Italien de Villerupt, et qui vous évoque une belle émotion</a:t>
            </a:r>
            <a:r>
              <a:rPr lang="fr-FR" dirty="0" smtClean="0"/>
              <a:t>. »</a:t>
            </a:r>
          </a:p>
          <a:p>
            <a:pPr marL="1257300" lvl="2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fr-FR" dirty="0" smtClean="0"/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rgbClr val="755471"/>
                </a:solidFill>
                <a:ea typeface="Apex New Book" panose="02010600040501010103" pitchFamily="50" charset="0"/>
              </a:rPr>
              <a:t>Présentation des 20 dessins finalistes sans indication de nom ni d’école, pour garantir un vote impartial</a:t>
            </a:r>
          </a:p>
          <a:p>
            <a:pPr lvl="2" algn="l">
              <a:lnSpc>
                <a:spcPct val="100000"/>
              </a:lnSpc>
              <a:spcBef>
                <a:spcPts val="0"/>
              </a:spcBef>
            </a:pPr>
            <a:endParaRPr lang="fr-FR" dirty="0" smtClean="0">
              <a:ea typeface="Apex New Book" panose="02010600040501010103" pitchFamily="50" charset="0"/>
            </a:endParaRPr>
          </a:p>
          <a:p>
            <a:pPr marL="1257300" lvl="2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fr-FR" b="1" dirty="0" smtClean="0">
              <a:solidFill>
                <a:srgbClr val="1C496A"/>
              </a:solidFill>
              <a:ea typeface="Apex New Book" panose="02010600040501010103" pitchFamily="50" charset="0"/>
            </a:endParaRPr>
          </a:p>
          <a:p>
            <a:pPr marL="1257300" lvl="2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fr-FR" b="1" dirty="0" smtClean="0">
              <a:solidFill>
                <a:srgbClr val="1C496A"/>
              </a:solidFill>
              <a:ea typeface="Apex New Book" panose="02010600040501010103" pitchFamily="50" charset="0"/>
            </a:endParaRPr>
          </a:p>
          <a:p>
            <a:pPr marL="1257300" lvl="2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fr-FR" b="1" dirty="0">
              <a:solidFill>
                <a:srgbClr val="1C496A"/>
              </a:solidFill>
              <a:ea typeface="Apex New Book" panose="02010600040501010103" pitchFamily="50" charset="0"/>
            </a:endParaRPr>
          </a:p>
          <a:p>
            <a:pPr marL="1257300" lvl="2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fr-FR" b="1" dirty="0" smtClean="0">
              <a:solidFill>
                <a:srgbClr val="1C496A"/>
              </a:solidFill>
              <a:ea typeface="Apex New Book" panose="02010600040501010103" pitchFamily="50" charset="0"/>
            </a:endParaRPr>
          </a:p>
          <a:p>
            <a:pPr marL="1257300" lvl="2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fr-FR" b="1" dirty="0">
              <a:solidFill>
                <a:srgbClr val="1C496A"/>
              </a:solidFill>
              <a:ea typeface="Apex New Book" panose="02010600040501010103" pitchFamily="50" charset="0"/>
            </a:endParaRPr>
          </a:p>
          <a:p>
            <a:pPr marL="1257300" lvl="2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fr-FR" b="1" dirty="0" smtClean="0">
              <a:solidFill>
                <a:srgbClr val="1C496A"/>
              </a:solidFill>
              <a:ea typeface="Apex New Book" panose="02010600040501010103" pitchFamily="50" charset="0"/>
            </a:endParaRP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b="1" dirty="0" smtClean="0">
                <a:solidFill>
                  <a:srgbClr val="755471"/>
                </a:solidFill>
                <a:ea typeface="Apex New Book" panose="02010600040501010103" pitchFamily="50" charset="0"/>
              </a:rPr>
              <a:t>Vote </a:t>
            </a:r>
            <a:r>
              <a:rPr lang="fr-FR" b="1" dirty="0">
                <a:solidFill>
                  <a:srgbClr val="755471"/>
                </a:solidFill>
                <a:ea typeface="Apex New Book" panose="02010600040501010103" pitchFamily="50" charset="0"/>
              </a:rPr>
              <a:t>à bulletin secret, organisé en </a:t>
            </a:r>
            <a:r>
              <a:rPr lang="fr-FR" b="1" dirty="0" smtClean="0">
                <a:solidFill>
                  <a:srgbClr val="755471"/>
                </a:solidFill>
                <a:ea typeface="Apex New Book" panose="02010600040501010103" pitchFamily="50" charset="0"/>
              </a:rPr>
              <a:t>2 </a:t>
            </a:r>
            <a:r>
              <a:rPr lang="fr-FR" b="1" dirty="0">
                <a:solidFill>
                  <a:srgbClr val="755471"/>
                </a:solidFill>
                <a:ea typeface="Apex New Book" panose="02010600040501010103" pitchFamily="50" charset="0"/>
              </a:rPr>
              <a:t>tours pour départager les </a:t>
            </a:r>
            <a:r>
              <a:rPr lang="fr-FR" b="1" dirty="0" smtClean="0">
                <a:solidFill>
                  <a:srgbClr val="755471"/>
                </a:solidFill>
                <a:ea typeface="Apex New Book" panose="02010600040501010103" pitchFamily="50" charset="0"/>
              </a:rPr>
              <a:t>dessins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5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3" b="12334"/>
          <a:stretch/>
        </p:blipFill>
        <p:spPr>
          <a:xfrm>
            <a:off x="7946716" y="3294957"/>
            <a:ext cx="2976000" cy="151045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7" b="10262"/>
          <a:stretch/>
        </p:blipFill>
        <p:spPr>
          <a:xfrm>
            <a:off x="3933822" y="3294957"/>
            <a:ext cx="2839007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19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 rot="5400000">
            <a:off x="384463" y="737038"/>
            <a:ext cx="2701637" cy="2328997"/>
          </a:xfrm>
          <a:prstGeom prst="triangle">
            <a:avLst/>
          </a:prstGeom>
          <a:solidFill>
            <a:srgbClr val="1C4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riangle isocèle 4"/>
          <p:cNvSpPr/>
          <p:nvPr/>
        </p:nvSpPr>
        <p:spPr>
          <a:xfrm rot="8941742">
            <a:off x="1056408" y="2635111"/>
            <a:ext cx="2701637" cy="2328997"/>
          </a:xfrm>
          <a:prstGeom prst="triangle">
            <a:avLst/>
          </a:prstGeom>
          <a:solidFill>
            <a:srgbClr val="EB00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riangle isocèle 5"/>
          <p:cNvSpPr/>
          <p:nvPr/>
        </p:nvSpPr>
        <p:spPr>
          <a:xfrm rot="19777952">
            <a:off x="-114187" y="3539228"/>
            <a:ext cx="2701637" cy="2328997"/>
          </a:xfrm>
          <a:prstGeom prst="triangle">
            <a:avLst/>
          </a:prstGeom>
          <a:solidFill>
            <a:srgbClr val="7554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716" y="5493220"/>
            <a:ext cx="724559" cy="960158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6</a:t>
            </a:fld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2990825" y="1533022"/>
            <a:ext cx="8846948" cy="35906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b="1" dirty="0">
              <a:solidFill>
                <a:srgbClr val="755471"/>
              </a:solidFill>
              <a:ea typeface="Apex New Book" panose="02010600040501010103" pitchFamily="50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260" y="361511"/>
            <a:ext cx="3618000" cy="2412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9" t="20816" r="14870"/>
          <a:stretch/>
        </p:blipFill>
        <p:spPr>
          <a:xfrm>
            <a:off x="3281258" y="3341242"/>
            <a:ext cx="3636000" cy="245422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5" r="17746"/>
          <a:stretch/>
        </p:blipFill>
        <p:spPr>
          <a:xfrm rot="16200000">
            <a:off x="7574205" y="1614078"/>
            <a:ext cx="3145212" cy="33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 rot="5400000">
            <a:off x="384463" y="737038"/>
            <a:ext cx="2701637" cy="2328997"/>
          </a:xfrm>
          <a:prstGeom prst="triangle">
            <a:avLst/>
          </a:prstGeom>
          <a:solidFill>
            <a:srgbClr val="1C4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riangle isocèle 4"/>
          <p:cNvSpPr/>
          <p:nvPr/>
        </p:nvSpPr>
        <p:spPr>
          <a:xfrm rot="8941742">
            <a:off x="1056408" y="2635111"/>
            <a:ext cx="2701637" cy="2328997"/>
          </a:xfrm>
          <a:prstGeom prst="triangle">
            <a:avLst/>
          </a:prstGeom>
          <a:solidFill>
            <a:srgbClr val="EB00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riangle isocèle 5"/>
          <p:cNvSpPr/>
          <p:nvPr/>
        </p:nvSpPr>
        <p:spPr>
          <a:xfrm rot="19777952">
            <a:off x="-114187" y="3539228"/>
            <a:ext cx="2701637" cy="2328997"/>
          </a:xfrm>
          <a:prstGeom prst="triangle">
            <a:avLst/>
          </a:prstGeom>
          <a:solidFill>
            <a:srgbClr val="7554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716" y="5493220"/>
            <a:ext cx="724559" cy="960158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7</a:t>
            </a:fld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2990825" y="394705"/>
            <a:ext cx="8846948" cy="5545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2000" b="1" u="sng" dirty="0">
                <a:solidFill>
                  <a:srgbClr val="EB008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RÉSULTATS DU CONCOURS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fr-FR" b="1" dirty="0" smtClean="0">
              <a:solidFill>
                <a:prstClr val="black"/>
              </a:solidFill>
              <a:ea typeface="Apex New Book" panose="02010600040501010103" pitchFamily="50" charset="0"/>
            </a:endParaRP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sz="1800" b="1" dirty="0" smtClean="0">
                <a:solidFill>
                  <a:srgbClr val="755471"/>
                </a:solidFill>
                <a:ea typeface="Apex New Book" panose="02010600040501010103" pitchFamily="50" charset="0"/>
              </a:rPr>
              <a:t>Gagnante </a:t>
            </a:r>
            <a:r>
              <a:rPr lang="fr-FR" sz="1800" b="1" dirty="0">
                <a:solidFill>
                  <a:srgbClr val="755471"/>
                </a:solidFill>
                <a:ea typeface="Apex New Book" panose="02010600040501010103" pitchFamily="50" charset="0"/>
              </a:rPr>
              <a:t>: </a:t>
            </a:r>
            <a:r>
              <a:rPr lang="fr-FR" sz="1800" b="1" dirty="0" smtClean="0">
                <a:solidFill>
                  <a:srgbClr val="755471"/>
                </a:solidFill>
                <a:ea typeface="Apex New Book" panose="02010600040501010103" pitchFamily="50" charset="0"/>
              </a:rPr>
              <a:t>Délia ABOUGAMOUS, </a:t>
            </a:r>
            <a:r>
              <a:rPr lang="fr-FR" sz="1800" b="1" dirty="0">
                <a:solidFill>
                  <a:srgbClr val="755471"/>
                </a:solidFill>
                <a:ea typeface="Apex New Book" panose="02010600040501010103" pitchFamily="50" charset="0"/>
              </a:rPr>
              <a:t>CM2 – École </a:t>
            </a:r>
            <a:r>
              <a:rPr lang="fr-FR" sz="1800" b="1" dirty="0" smtClean="0">
                <a:solidFill>
                  <a:srgbClr val="755471"/>
                </a:solidFill>
                <a:ea typeface="Apex New Book" panose="02010600040501010103" pitchFamily="50" charset="0"/>
              </a:rPr>
              <a:t>Ferry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sz="1800" b="1" dirty="0" smtClean="0">
              <a:solidFill>
                <a:srgbClr val="755471"/>
              </a:solidFill>
              <a:ea typeface="Apex New Book" panose="02010600040501010103" pitchFamily="50" charset="0"/>
            </a:endParaRP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sz="1800" b="1" dirty="0" smtClean="0">
              <a:solidFill>
                <a:srgbClr val="755471"/>
              </a:solidFill>
              <a:ea typeface="Apex New Book" panose="02010600040501010103" pitchFamily="50" charset="0"/>
            </a:endParaRP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sz="1800" b="1" dirty="0">
              <a:solidFill>
                <a:srgbClr val="755471"/>
              </a:solidFill>
              <a:ea typeface="Apex New Book" panose="02010600040501010103" pitchFamily="50" charset="0"/>
            </a:endParaRP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sz="1800" b="1" dirty="0" smtClean="0">
              <a:solidFill>
                <a:srgbClr val="755471"/>
              </a:solidFill>
              <a:ea typeface="Apex New Book" panose="02010600040501010103" pitchFamily="50" charset="0"/>
            </a:endParaRP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sz="1800" b="1" dirty="0">
              <a:solidFill>
                <a:srgbClr val="755471"/>
              </a:solidFill>
              <a:ea typeface="Apex New Book" panose="02010600040501010103" pitchFamily="50" charset="0"/>
            </a:endParaRP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sz="1800" b="1" dirty="0" smtClean="0">
              <a:solidFill>
                <a:srgbClr val="755471"/>
              </a:solidFill>
              <a:ea typeface="Apex New Book" panose="02010600040501010103" pitchFamily="50" charset="0"/>
            </a:endParaRP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sz="1800" b="1" dirty="0">
              <a:solidFill>
                <a:srgbClr val="755471"/>
              </a:solidFill>
              <a:ea typeface="Apex New Book" panose="02010600040501010103" pitchFamily="50" charset="0"/>
            </a:endParaRP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sz="1800" b="1" dirty="0" smtClean="0">
              <a:solidFill>
                <a:srgbClr val="755471"/>
              </a:solidFill>
              <a:ea typeface="Apex New Book" panose="02010600040501010103" pitchFamily="50" charset="0"/>
            </a:endParaRP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sz="1800" b="1" dirty="0">
              <a:solidFill>
                <a:srgbClr val="755471"/>
              </a:solidFill>
              <a:ea typeface="Apex New Book" panose="02010600040501010103" pitchFamily="50" charset="0"/>
            </a:endParaRP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sz="1800" b="1" dirty="0">
                <a:solidFill>
                  <a:srgbClr val="755471"/>
                </a:solidFill>
                <a:ea typeface="Apex New Book" panose="02010600040501010103" pitchFamily="50" charset="0"/>
              </a:rPr>
              <a:t>2e place ex æquo </a:t>
            </a:r>
            <a:r>
              <a:rPr lang="fr-FR" sz="1800" b="1" dirty="0" smtClean="0">
                <a:solidFill>
                  <a:srgbClr val="755471"/>
                </a:solidFill>
                <a:ea typeface="Apex New Book" panose="02010600040501010103" pitchFamily="50" charset="0"/>
              </a:rPr>
              <a:t>:</a:t>
            </a:r>
          </a:p>
          <a:p>
            <a:pPr marL="1257300" lvl="2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dirty="0" smtClean="0">
                <a:solidFill>
                  <a:prstClr val="black"/>
                </a:solidFill>
                <a:ea typeface="Apex New Book" panose="02010600040501010103" pitchFamily="50" charset="0"/>
              </a:rPr>
              <a:t>Célestin HOFFMANN, CE2 </a:t>
            </a:r>
            <a:r>
              <a:rPr lang="fr-FR" b="1" dirty="0">
                <a:ea typeface="Apex New Book" panose="02010600040501010103" pitchFamily="50" charset="0"/>
              </a:rPr>
              <a:t>–</a:t>
            </a:r>
            <a:r>
              <a:rPr lang="fr-FR" dirty="0" smtClean="0">
                <a:solidFill>
                  <a:prstClr val="black"/>
                </a:solidFill>
                <a:ea typeface="Apex New Book" panose="02010600040501010103" pitchFamily="50" charset="0"/>
              </a:rPr>
              <a:t> Ecole </a:t>
            </a:r>
            <a:r>
              <a:rPr lang="fr-FR" dirty="0">
                <a:solidFill>
                  <a:prstClr val="black"/>
                </a:solidFill>
                <a:ea typeface="Apex New Book" panose="02010600040501010103" pitchFamily="50" charset="0"/>
              </a:rPr>
              <a:t>L</a:t>
            </a:r>
            <a:r>
              <a:rPr lang="fr-FR" dirty="0" smtClean="0">
                <a:solidFill>
                  <a:prstClr val="black"/>
                </a:solidFill>
                <a:ea typeface="Apex New Book" panose="02010600040501010103" pitchFamily="50" charset="0"/>
              </a:rPr>
              <a:t>angevin</a:t>
            </a:r>
          </a:p>
          <a:p>
            <a:pPr marL="1257300" lvl="2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dirty="0" smtClean="0">
                <a:solidFill>
                  <a:prstClr val="black"/>
                </a:solidFill>
                <a:ea typeface="Apex New Book" panose="02010600040501010103" pitchFamily="50" charset="0"/>
              </a:rPr>
              <a:t>Diana PEREIRA CALEIRO </a:t>
            </a:r>
            <a:r>
              <a:rPr lang="fr-FR" b="1" dirty="0" smtClean="0">
                <a:solidFill>
                  <a:prstClr val="black"/>
                </a:solidFill>
                <a:ea typeface="Apex New Book" panose="02010600040501010103" pitchFamily="50" charset="0"/>
              </a:rPr>
              <a:t>– </a:t>
            </a:r>
            <a:r>
              <a:rPr lang="fr-FR" dirty="0" smtClean="0">
                <a:solidFill>
                  <a:prstClr val="black"/>
                </a:solidFill>
                <a:ea typeface="Apex New Book" panose="02010600040501010103" pitchFamily="50" charset="0"/>
              </a:rPr>
              <a:t>Ecole </a:t>
            </a:r>
            <a:r>
              <a:rPr lang="fr-FR" dirty="0" err="1" smtClean="0">
                <a:solidFill>
                  <a:prstClr val="black"/>
                </a:solidFill>
                <a:ea typeface="Apex New Book" panose="02010600040501010103" pitchFamily="50" charset="0"/>
              </a:rPr>
              <a:t>Joliot</a:t>
            </a:r>
            <a:r>
              <a:rPr lang="fr-FR" dirty="0" smtClean="0">
                <a:solidFill>
                  <a:prstClr val="black"/>
                </a:solidFill>
                <a:ea typeface="Apex New Book" panose="02010600040501010103" pitchFamily="50" charset="0"/>
              </a:rPr>
              <a:t> Curie</a:t>
            </a:r>
            <a:endParaRPr lang="fr-FR" dirty="0">
              <a:solidFill>
                <a:prstClr val="black"/>
              </a:solidFill>
              <a:ea typeface="Apex New Book" panose="02010600040501010103" pitchFamily="50" charset="0"/>
            </a:endParaRPr>
          </a:p>
          <a:p>
            <a:pPr marL="1257300" lvl="2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fr-FR" sz="1600" b="1" dirty="0">
              <a:solidFill>
                <a:srgbClr val="755471"/>
              </a:solidFill>
              <a:ea typeface="Apex New Book" panose="02010600040501010103" pitchFamily="50" charset="0"/>
            </a:endParaRP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sz="1800" b="1" dirty="0" smtClean="0">
                <a:solidFill>
                  <a:srgbClr val="755471"/>
                </a:solidFill>
                <a:ea typeface="Apex New Book" panose="02010600040501010103" pitchFamily="50" charset="0"/>
              </a:rPr>
              <a:t>Le </a:t>
            </a:r>
            <a:r>
              <a:rPr lang="fr-FR" sz="1800" b="1" dirty="0">
                <a:solidFill>
                  <a:srgbClr val="755471"/>
                </a:solidFill>
                <a:ea typeface="Apex New Book" panose="02010600040501010103" pitchFamily="50" charset="0"/>
              </a:rPr>
              <a:t>dépouillement a été réalisé par les jeunes élus : au premier tour par le plus jeune d’entre eux, puis au second tour par le plus âgé, assisté de deux autres jeunes élus, sous le regard de Madame le Maire.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b="1" dirty="0">
              <a:solidFill>
                <a:srgbClr val="755471"/>
              </a:solidFill>
              <a:ea typeface="Apex New Book" panose="02010600040501010103" pitchFamily="50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" t="4297" r="1391" b="7325"/>
          <a:stretch/>
        </p:blipFill>
        <p:spPr>
          <a:xfrm rot="5400000">
            <a:off x="6256670" y="1951059"/>
            <a:ext cx="2315258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37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 rot="5400000">
            <a:off x="384463" y="737038"/>
            <a:ext cx="2701637" cy="2328997"/>
          </a:xfrm>
          <a:prstGeom prst="triangle">
            <a:avLst/>
          </a:prstGeom>
          <a:solidFill>
            <a:srgbClr val="1C4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riangle isocèle 4"/>
          <p:cNvSpPr/>
          <p:nvPr/>
        </p:nvSpPr>
        <p:spPr>
          <a:xfrm rot="8941742">
            <a:off x="1056408" y="2635111"/>
            <a:ext cx="2701637" cy="2328997"/>
          </a:xfrm>
          <a:prstGeom prst="triangle">
            <a:avLst/>
          </a:prstGeom>
          <a:solidFill>
            <a:srgbClr val="EB00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riangle isocèle 5"/>
          <p:cNvSpPr/>
          <p:nvPr/>
        </p:nvSpPr>
        <p:spPr>
          <a:xfrm rot="19777952">
            <a:off x="-114187" y="3539228"/>
            <a:ext cx="2701637" cy="2328997"/>
          </a:xfrm>
          <a:prstGeom prst="triangle">
            <a:avLst/>
          </a:prstGeom>
          <a:solidFill>
            <a:srgbClr val="7554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716" y="5493220"/>
            <a:ext cx="724559" cy="960158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8</a:t>
            </a:fld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2990825" y="1533022"/>
            <a:ext cx="8846948" cy="35906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fr-FR" b="1" dirty="0" smtClean="0">
              <a:solidFill>
                <a:prstClr val="black"/>
              </a:solidFill>
              <a:ea typeface="Apex New Book" panose="02010600040501010103" pitchFamily="50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fr-FR" b="1" dirty="0">
              <a:solidFill>
                <a:prstClr val="black"/>
              </a:solidFill>
              <a:ea typeface="Apex New Book" panose="02010600040501010103" pitchFamily="50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fr-FR" b="1" dirty="0" smtClean="0">
              <a:solidFill>
                <a:prstClr val="black"/>
              </a:solidFill>
              <a:ea typeface="Apex New Book" panose="02010600040501010103" pitchFamily="50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fr-FR" b="1" dirty="0" smtClean="0">
              <a:solidFill>
                <a:prstClr val="black"/>
              </a:solidFill>
              <a:ea typeface="Apex New Book" panose="02010600040501010103" pitchFamily="50" charset="0"/>
            </a:endParaRP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b="1" dirty="0">
              <a:solidFill>
                <a:srgbClr val="755471"/>
              </a:solidFill>
              <a:ea typeface="Apex New Book" panose="02010600040501010103" pitchFamily="50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9" t="19487" r="10213"/>
          <a:stretch/>
        </p:blipFill>
        <p:spPr>
          <a:xfrm>
            <a:off x="3690851" y="1687484"/>
            <a:ext cx="5918662" cy="391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865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3085</TotalTime>
  <Words>256</Words>
  <Application>Microsoft Office PowerPoint</Application>
  <PresentationFormat>Grand écran</PresentationFormat>
  <Paragraphs>88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Apex New Book</vt:lpstr>
      <vt:lpstr>Arial</vt:lpstr>
      <vt:lpstr>Calibri</vt:lpstr>
      <vt:lpstr>Calibri Light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Valerie Duquesne</dc:creator>
  <cp:lastModifiedBy>Valerie Duquesne</cp:lastModifiedBy>
  <cp:revision>216</cp:revision>
  <cp:lastPrinted>2026-04-08T06:54:25Z</cp:lastPrinted>
  <dcterms:created xsi:type="dcterms:W3CDTF">2020-08-27T06:59:44Z</dcterms:created>
  <dcterms:modified xsi:type="dcterms:W3CDTF">2026-04-09T08:57:31Z</dcterms:modified>
</cp:coreProperties>
</file>