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256" r:id="rId2"/>
    <p:sldId id="279" r:id="rId3"/>
    <p:sldId id="307" r:id="rId4"/>
    <p:sldId id="308" r:id="rId5"/>
    <p:sldId id="309" r:id="rId6"/>
    <p:sldId id="310" r:id="rId7"/>
    <p:sldId id="311" r:id="rId8"/>
    <p:sldId id="313" r:id="rId9"/>
    <p:sldId id="312" r:id="rId10"/>
    <p:sldId id="314" r:id="rId11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55471"/>
    <a:srgbClr val="EB008B"/>
    <a:srgbClr val="1C49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68" autoAdjust="0"/>
    <p:restoredTop sz="94660"/>
  </p:normalViewPr>
  <p:slideViewPr>
    <p:cSldViewPr snapToGrid="0">
      <p:cViewPr varScale="1">
        <p:scale>
          <a:sx n="87" d="100"/>
          <a:sy n="87" d="100"/>
        </p:scale>
        <p:origin x="50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4510C5-DE4A-47FD-ABF9-DF1EF56C3CBD}" type="datetimeFigureOut">
              <a:rPr lang="fr-FR" smtClean="0"/>
              <a:t>13/11/2025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37F7BA-154E-466B-9A51-C334ACE4D07D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146493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37F7BA-154E-466B-9A51-C334ACE4D07D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059997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8ADB3-49C3-41D0-9976-AAC727603D68}" type="datetime1">
              <a:rPr lang="fr-FR" smtClean="0"/>
              <a:t>13/11/2025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284C0-CBCE-4EFA-BE70-AAFF372B913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08569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433FC-48E5-4E28-8D0B-4DD6D905DC6B}" type="datetime1">
              <a:rPr lang="fr-FR" smtClean="0"/>
              <a:t>13/11/2025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284C0-CBCE-4EFA-BE70-AAFF372B913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4509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8E8A3-C223-4719-9F9A-613F52CA0DA1}" type="datetime1">
              <a:rPr lang="fr-FR" smtClean="0"/>
              <a:t>13/11/2025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284C0-CBCE-4EFA-BE70-AAFF372B913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94313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B0BF7-AF69-42AF-94CF-AC02175E733B}" type="datetime1">
              <a:rPr lang="fr-FR" smtClean="0"/>
              <a:t>13/11/2025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284C0-CBCE-4EFA-BE70-AAFF372B913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98700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295BF-B276-4A42-BDF1-6A39A5D46EF5}" type="datetime1">
              <a:rPr lang="fr-FR" smtClean="0"/>
              <a:t>13/11/2025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284C0-CBCE-4EFA-BE70-AAFF372B913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11263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46850-F303-41C6-925B-990A2829D2A9}" type="datetime1">
              <a:rPr lang="fr-FR" smtClean="0"/>
              <a:t>13/11/2025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284C0-CBCE-4EFA-BE70-AAFF372B913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93691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ACBCC-1399-4068-815F-11DFDAA9B94E}" type="datetime1">
              <a:rPr lang="fr-FR" smtClean="0"/>
              <a:t>13/11/2025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284C0-CBCE-4EFA-BE70-AAFF372B913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45718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3E371-387F-4EE8-9183-3FEDB83C39F9}" type="datetime1">
              <a:rPr lang="fr-FR" smtClean="0"/>
              <a:t>13/11/2025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284C0-CBCE-4EFA-BE70-AAFF372B913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36285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E2C0A-081E-4405-AF03-AEEC7486D0CE}" type="datetime1">
              <a:rPr lang="fr-FR" smtClean="0"/>
              <a:t>13/11/2025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284C0-CBCE-4EFA-BE70-AAFF372B913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62922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75F61-393A-4B2C-899D-A17F1C11B2FA}" type="datetime1">
              <a:rPr lang="fr-FR" smtClean="0"/>
              <a:t>13/11/2025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284C0-CBCE-4EFA-BE70-AAFF372B913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61369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364AE-699C-4981-8DDD-E59BB08EFB67}" type="datetime1">
              <a:rPr lang="fr-FR" smtClean="0"/>
              <a:t>13/11/2025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284C0-CBCE-4EFA-BE70-AAFF372B913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91152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8C18BA-FDB1-4918-85A3-0A640B9749FE}" type="datetime1">
              <a:rPr lang="fr-FR" smtClean="0"/>
              <a:t>13/11/2025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E284C0-CBCE-4EFA-BE70-AAFF372B913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73259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44236"/>
            <a:ext cx="8998527" cy="5590309"/>
          </a:xfrm>
          <a:prstGeom prst="rect">
            <a:avLst/>
          </a:prstGeom>
          <a:solidFill>
            <a:srgbClr val="1C496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Triangle isocèle 5"/>
          <p:cNvSpPr/>
          <p:nvPr/>
        </p:nvSpPr>
        <p:spPr>
          <a:xfrm rot="5400000">
            <a:off x="9206345" y="830556"/>
            <a:ext cx="2701637" cy="2328997"/>
          </a:xfrm>
          <a:prstGeom prst="triangle">
            <a:avLst/>
          </a:prstGeom>
          <a:solidFill>
            <a:srgbClr val="1C496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Triangle isocèle 6"/>
          <p:cNvSpPr/>
          <p:nvPr/>
        </p:nvSpPr>
        <p:spPr>
          <a:xfrm rot="8941742">
            <a:off x="9878290" y="2728629"/>
            <a:ext cx="2701637" cy="2328997"/>
          </a:xfrm>
          <a:prstGeom prst="triangle">
            <a:avLst/>
          </a:prstGeom>
          <a:solidFill>
            <a:srgbClr val="EB008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" name="Triangle isocèle 7"/>
          <p:cNvSpPr/>
          <p:nvPr/>
        </p:nvSpPr>
        <p:spPr>
          <a:xfrm rot="19777952">
            <a:off x="8707695" y="3632746"/>
            <a:ext cx="2701637" cy="2328997"/>
          </a:xfrm>
          <a:prstGeom prst="triangle">
            <a:avLst/>
          </a:prstGeom>
          <a:solidFill>
            <a:srgbClr val="75547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09" y="3893127"/>
            <a:ext cx="1510420" cy="2001550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420831" y="1107290"/>
            <a:ext cx="815686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4000" b="1" dirty="0" smtClean="0">
              <a:solidFill>
                <a:schemeClr val="bg1"/>
              </a:solidFill>
            </a:endParaRPr>
          </a:p>
          <a:p>
            <a:pPr algn="ctr"/>
            <a:r>
              <a:rPr lang="fr-FR" sz="4000" b="1" dirty="0" smtClean="0">
                <a:solidFill>
                  <a:schemeClr val="bg1"/>
                </a:solidFill>
              </a:rPr>
              <a:t>REUNION</a:t>
            </a:r>
          </a:p>
          <a:p>
            <a:pPr algn="ctr"/>
            <a:r>
              <a:rPr lang="fr-FR" sz="4000" b="1" dirty="0" smtClean="0">
                <a:solidFill>
                  <a:schemeClr val="bg1"/>
                </a:solidFill>
              </a:rPr>
              <a:t>INTEGRATION</a:t>
            </a:r>
          </a:p>
          <a:p>
            <a:pPr algn="ctr"/>
            <a:r>
              <a:rPr lang="fr-FR" sz="4000" b="1" dirty="0" smtClean="0">
                <a:solidFill>
                  <a:schemeClr val="bg1"/>
                </a:solidFill>
              </a:rPr>
              <a:t>CONSEIL MUNICIPAL DES ENFANTS</a:t>
            </a:r>
          </a:p>
          <a:p>
            <a:pPr algn="ctr"/>
            <a:endParaRPr lang="fr-FR" sz="2800" dirty="0" smtClean="0">
              <a:solidFill>
                <a:schemeClr val="bg1"/>
              </a:solidFill>
            </a:endParaRPr>
          </a:p>
          <a:p>
            <a:pPr algn="ctr"/>
            <a:r>
              <a:rPr lang="fr-FR" sz="2800" b="1" dirty="0" smtClean="0">
                <a:solidFill>
                  <a:schemeClr val="bg1"/>
                </a:solidFill>
              </a:rPr>
              <a:t>MERCREDI 05 Novembre 2025</a:t>
            </a:r>
            <a:endParaRPr lang="fr-FR" sz="2800" b="1" dirty="0">
              <a:solidFill>
                <a:schemeClr val="bg1"/>
              </a:solidFill>
            </a:endParaRPr>
          </a:p>
        </p:txBody>
      </p:sp>
      <p:sp>
        <p:nvSpPr>
          <p:cNvPr id="11" name="Sous-titre 2"/>
          <p:cNvSpPr>
            <a:spLocks noGrp="1"/>
          </p:cNvSpPr>
          <p:nvPr>
            <p:ph type="subTitle" idx="1"/>
          </p:nvPr>
        </p:nvSpPr>
        <p:spPr>
          <a:xfrm>
            <a:off x="2250625" y="4563827"/>
            <a:ext cx="6702853" cy="1234192"/>
          </a:xfrm>
        </p:spPr>
        <p:txBody>
          <a:bodyPr>
            <a:norm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 </a:t>
            </a:r>
            <a:endParaRPr lang="fr-FR" b="1" dirty="0">
              <a:solidFill>
                <a:schemeClr val="bg1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4"/>
          <a:srcRect t="6929" r="39516" b="6323"/>
          <a:stretch/>
        </p:blipFill>
        <p:spPr>
          <a:xfrm>
            <a:off x="5826078" y="3842238"/>
            <a:ext cx="3221207" cy="2412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34908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angle isocèle 3"/>
          <p:cNvSpPr/>
          <p:nvPr/>
        </p:nvSpPr>
        <p:spPr>
          <a:xfrm rot="5400000">
            <a:off x="384463" y="737038"/>
            <a:ext cx="2701637" cy="2328997"/>
          </a:xfrm>
          <a:prstGeom prst="triangle">
            <a:avLst/>
          </a:prstGeom>
          <a:solidFill>
            <a:srgbClr val="1C496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Triangle isocèle 4"/>
          <p:cNvSpPr/>
          <p:nvPr/>
        </p:nvSpPr>
        <p:spPr>
          <a:xfrm rot="8941742">
            <a:off x="1056408" y="2635111"/>
            <a:ext cx="2701637" cy="2328997"/>
          </a:xfrm>
          <a:prstGeom prst="triangle">
            <a:avLst/>
          </a:prstGeom>
          <a:solidFill>
            <a:srgbClr val="EB008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Triangle isocèle 5"/>
          <p:cNvSpPr/>
          <p:nvPr/>
        </p:nvSpPr>
        <p:spPr>
          <a:xfrm rot="19777952">
            <a:off x="-114187" y="3539228"/>
            <a:ext cx="2701637" cy="2328997"/>
          </a:xfrm>
          <a:prstGeom prst="triangle">
            <a:avLst/>
          </a:prstGeom>
          <a:solidFill>
            <a:srgbClr val="75547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2716" y="5493220"/>
            <a:ext cx="724559" cy="960158"/>
          </a:xfrm>
          <a:prstGeom prst="rect">
            <a:avLst/>
          </a:prstGeom>
        </p:spPr>
      </p:pic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284C0-CBCE-4EFA-BE70-AAFF372B9135}" type="slidenum">
              <a:rPr lang="fr-FR" smtClean="0"/>
              <a:t>10</a:t>
            </a:fld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8168" y="1313818"/>
            <a:ext cx="6151685" cy="4613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779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angle isocèle 3"/>
          <p:cNvSpPr/>
          <p:nvPr/>
        </p:nvSpPr>
        <p:spPr>
          <a:xfrm rot="5400000">
            <a:off x="384463" y="737038"/>
            <a:ext cx="2701637" cy="2328997"/>
          </a:xfrm>
          <a:prstGeom prst="triangle">
            <a:avLst/>
          </a:prstGeom>
          <a:solidFill>
            <a:srgbClr val="1C496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Triangle isocèle 4"/>
          <p:cNvSpPr/>
          <p:nvPr/>
        </p:nvSpPr>
        <p:spPr>
          <a:xfrm rot="8941742">
            <a:off x="1056408" y="2635111"/>
            <a:ext cx="2701637" cy="2328997"/>
          </a:xfrm>
          <a:prstGeom prst="triangle">
            <a:avLst/>
          </a:prstGeom>
          <a:solidFill>
            <a:srgbClr val="EB008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Triangle isocèle 5"/>
          <p:cNvSpPr/>
          <p:nvPr/>
        </p:nvSpPr>
        <p:spPr>
          <a:xfrm rot="19777952">
            <a:off x="-114187" y="3539228"/>
            <a:ext cx="2701637" cy="2328997"/>
          </a:xfrm>
          <a:prstGeom prst="triangle">
            <a:avLst/>
          </a:prstGeom>
          <a:solidFill>
            <a:srgbClr val="75547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2716" y="5493220"/>
            <a:ext cx="724559" cy="960158"/>
          </a:xfrm>
          <a:prstGeom prst="rect">
            <a:avLst/>
          </a:prstGeom>
        </p:spPr>
      </p:pic>
      <p:sp>
        <p:nvSpPr>
          <p:cNvPr id="8" name="Espace réservé du contenu 2"/>
          <p:cNvSpPr txBox="1">
            <a:spLocks/>
          </p:cNvSpPr>
          <p:nvPr/>
        </p:nvSpPr>
        <p:spPr>
          <a:xfrm>
            <a:off x="3069783" y="840031"/>
            <a:ext cx="8001177" cy="48246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fr-FR" sz="3200" b="1" u="sng" dirty="0" smtClean="0">
                <a:solidFill>
                  <a:srgbClr val="EB008B"/>
                </a:solidFill>
              </a:rPr>
              <a:t>ORDRE DU JOUR</a:t>
            </a:r>
            <a:endParaRPr lang="fr-FR" sz="3200" b="1" u="sng" dirty="0" smtClean="0">
              <a:solidFill>
                <a:prstClr val="black"/>
              </a:solidFill>
            </a:endParaRP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fr-FR" sz="2000" b="1" u="sng" dirty="0" smtClean="0">
              <a:solidFill>
                <a:prstClr val="black"/>
              </a:solidFill>
            </a:endParaRP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fr-FR" sz="2800" b="1" dirty="0" smtClean="0">
                <a:solidFill>
                  <a:srgbClr val="1C496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Fonctionnement du CME</a:t>
            </a:r>
          </a:p>
          <a:p>
            <a:pPr marL="742950" lvl="1" indent="-2857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fr-FR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Distribution du Livret du CME et du Règlement Intérieur</a:t>
            </a:r>
            <a:endParaRPr lang="fr-FR" sz="2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fr-FR" sz="2800" b="1" dirty="0">
              <a:solidFill>
                <a:srgbClr val="1C496A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fr-FR" sz="2800" b="1" dirty="0" smtClean="0">
                <a:solidFill>
                  <a:srgbClr val="1C496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Explications sur le déroulement de la séance d’élection du Maire </a:t>
            </a:r>
            <a:endParaRPr lang="fr-FR" sz="2800" b="1" dirty="0">
              <a:solidFill>
                <a:srgbClr val="1C496A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fr-FR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fr-FR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ercredi 19 </a:t>
            </a:r>
            <a:r>
              <a:rPr lang="fr-FR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Novembre </a:t>
            </a:r>
            <a:r>
              <a:rPr lang="fr-FR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2025 </a:t>
            </a:r>
            <a:r>
              <a:rPr lang="fr-FR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fr-FR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10h30 </a:t>
            </a:r>
            <a:r>
              <a:rPr lang="fr-FR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à </a:t>
            </a:r>
            <a:r>
              <a:rPr lang="fr-FR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12h00 </a:t>
            </a:r>
            <a:r>
              <a:rPr lang="fr-FR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dans le cadre de la Journée Internationale des Droits de l’Enfant.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endParaRPr lang="fr-FR" sz="2800" dirty="0" smtClean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fr-FR" sz="2800" b="1" dirty="0" smtClean="0">
                <a:solidFill>
                  <a:srgbClr val="1C496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Visite de l’hôtel de Ville</a:t>
            </a:r>
          </a:p>
          <a:p>
            <a:pPr marL="285750" lvl="0" indent="-2857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fr-FR" sz="28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fr-FR" sz="2000" dirty="0">
              <a:solidFill>
                <a:prstClr val="black"/>
              </a:solidFill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284C0-CBCE-4EFA-BE70-AAFF372B9135}" type="slidenum">
              <a:rPr lang="fr-FR" smtClean="0"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93601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angle isocèle 3"/>
          <p:cNvSpPr/>
          <p:nvPr/>
        </p:nvSpPr>
        <p:spPr>
          <a:xfrm rot="5400000">
            <a:off x="384463" y="737038"/>
            <a:ext cx="2701637" cy="2328997"/>
          </a:xfrm>
          <a:prstGeom prst="triangle">
            <a:avLst/>
          </a:prstGeom>
          <a:solidFill>
            <a:srgbClr val="1C496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Triangle isocèle 4"/>
          <p:cNvSpPr/>
          <p:nvPr/>
        </p:nvSpPr>
        <p:spPr>
          <a:xfrm rot="8941742">
            <a:off x="1056408" y="2635111"/>
            <a:ext cx="2701637" cy="2328997"/>
          </a:xfrm>
          <a:prstGeom prst="triangle">
            <a:avLst/>
          </a:prstGeom>
          <a:solidFill>
            <a:srgbClr val="EB008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Triangle isocèle 5"/>
          <p:cNvSpPr/>
          <p:nvPr/>
        </p:nvSpPr>
        <p:spPr>
          <a:xfrm rot="19777952">
            <a:off x="-114187" y="3539228"/>
            <a:ext cx="2701637" cy="2328997"/>
          </a:xfrm>
          <a:prstGeom prst="triangle">
            <a:avLst/>
          </a:prstGeom>
          <a:solidFill>
            <a:srgbClr val="75547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2716" y="5493220"/>
            <a:ext cx="724559" cy="960158"/>
          </a:xfrm>
          <a:prstGeom prst="rect">
            <a:avLst/>
          </a:prstGeom>
        </p:spPr>
      </p:pic>
      <p:sp>
        <p:nvSpPr>
          <p:cNvPr id="8" name="Espace réservé du contenu 2"/>
          <p:cNvSpPr txBox="1">
            <a:spLocks/>
          </p:cNvSpPr>
          <p:nvPr/>
        </p:nvSpPr>
        <p:spPr>
          <a:xfrm>
            <a:off x="3200561" y="1363621"/>
            <a:ext cx="8446714" cy="38615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fr-FR" sz="3200" b="1" u="sng" dirty="0" smtClean="0">
                <a:solidFill>
                  <a:srgbClr val="EB008B"/>
                </a:solidFill>
              </a:rPr>
              <a:t>FONCTIONNEMENT CME</a:t>
            </a:r>
            <a:endParaRPr lang="fr-FR" sz="3200" b="1" u="sng" dirty="0" smtClean="0">
              <a:solidFill>
                <a:prstClr val="black"/>
              </a:solidFill>
            </a:endParaRP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fr-FR" sz="2000" b="1" u="sng" dirty="0" smtClean="0">
              <a:solidFill>
                <a:prstClr val="black"/>
              </a:solidFill>
            </a:endParaRP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fr-FR" b="1" dirty="0" smtClean="0">
                <a:solidFill>
                  <a:srgbClr val="1C496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Vous venez d’être élus titulaires ou suppléants , toutes nos félicitations !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endParaRPr lang="fr-FR" b="1" dirty="0" smtClean="0">
              <a:solidFill>
                <a:srgbClr val="1C496A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fr-FR" b="1" dirty="0" smtClean="0">
                <a:solidFill>
                  <a:srgbClr val="1C496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En tant que membres du CME, seuls les élus titulaires participent au vote et aux réunions du CME. Les suppléants ne seront appelés qu’en cas de remplacement des membres titulaires.</a:t>
            </a: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fr-FR" sz="2800" b="1" dirty="0">
              <a:solidFill>
                <a:srgbClr val="1C496A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endParaRPr lang="fr-FR" sz="28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fr-FR" sz="2000" dirty="0">
              <a:solidFill>
                <a:prstClr val="black"/>
              </a:solidFill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284C0-CBCE-4EFA-BE70-AAFF372B9135}" type="slidenum">
              <a:rPr lang="fr-FR" smtClean="0"/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913884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angle isocèle 3"/>
          <p:cNvSpPr/>
          <p:nvPr/>
        </p:nvSpPr>
        <p:spPr>
          <a:xfrm rot="5400000">
            <a:off x="384463" y="737038"/>
            <a:ext cx="2701637" cy="2328997"/>
          </a:xfrm>
          <a:prstGeom prst="triangle">
            <a:avLst/>
          </a:prstGeom>
          <a:solidFill>
            <a:srgbClr val="1C496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Triangle isocèle 4"/>
          <p:cNvSpPr/>
          <p:nvPr/>
        </p:nvSpPr>
        <p:spPr>
          <a:xfrm rot="8941742">
            <a:off x="1056408" y="2635111"/>
            <a:ext cx="2701637" cy="2328997"/>
          </a:xfrm>
          <a:prstGeom prst="triangle">
            <a:avLst/>
          </a:prstGeom>
          <a:solidFill>
            <a:srgbClr val="EB008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Triangle isocèle 5"/>
          <p:cNvSpPr/>
          <p:nvPr/>
        </p:nvSpPr>
        <p:spPr>
          <a:xfrm rot="19777952">
            <a:off x="-114187" y="3539228"/>
            <a:ext cx="2701637" cy="2328997"/>
          </a:xfrm>
          <a:prstGeom prst="triangle">
            <a:avLst/>
          </a:prstGeom>
          <a:solidFill>
            <a:srgbClr val="75547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2716" y="5493220"/>
            <a:ext cx="724559" cy="960158"/>
          </a:xfrm>
          <a:prstGeom prst="rect">
            <a:avLst/>
          </a:prstGeom>
        </p:spPr>
      </p:pic>
      <p:sp>
        <p:nvSpPr>
          <p:cNvPr id="8" name="Espace réservé du contenu 2"/>
          <p:cNvSpPr txBox="1">
            <a:spLocks/>
          </p:cNvSpPr>
          <p:nvPr/>
        </p:nvSpPr>
        <p:spPr>
          <a:xfrm>
            <a:off x="2990825" y="550718"/>
            <a:ext cx="8656450" cy="47626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fr-FR" sz="3200" b="1" u="sng" dirty="0" smtClean="0">
                <a:solidFill>
                  <a:srgbClr val="EB008B"/>
                </a:solidFill>
              </a:rPr>
              <a:t>FONCTIONNEMENT CME</a:t>
            </a:r>
            <a:endParaRPr lang="fr-FR" sz="3200" b="1" u="sng" dirty="0" smtClean="0">
              <a:solidFill>
                <a:prstClr val="black"/>
              </a:solidFill>
            </a:endParaRP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fr-FR" sz="2000" b="1" u="sng" dirty="0" smtClean="0">
              <a:solidFill>
                <a:prstClr val="black"/>
              </a:solidFill>
            </a:endParaRP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fr-FR" sz="2800" b="1" dirty="0" smtClean="0">
                <a:solidFill>
                  <a:srgbClr val="1C496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Le CME va vous permettre d’être des citoyens actifs :</a:t>
            </a:r>
          </a:p>
          <a:p>
            <a:pPr marL="742950" lvl="1" indent="-2857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fr-FR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D’apprendre à mieux appréhender le fonctionnement de la Ville, de la Mairie, de découvrir les institutions locales</a:t>
            </a:r>
            <a:r>
              <a:rPr lang="fr-FR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fr-FR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De faire vivre les valeurs de la République.</a:t>
            </a:r>
          </a:p>
          <a:p>
            <a:pPr marL="742950" lvl="1" indent="-2857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fr-FR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De participer activement à la vie de la commune en menant des projets concrets dans différents domaines tels que la solidarité, les sports, les loisirs, l’environnement, la culture…</a:t>
            </a:r>
          </a:p>
          <a:p>
            <a:pPr marL="742950" lvl="1" indent="-2857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fr-FR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Représenter le CME lors des cérémonies officielles (vœux du Maire, cérémonies patriotiques…)…</a:t>
            </a:r>
            <a:endParaRPr lang="fr-FR" sz="2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endParaRPr lang="fr-FR" sz="2800" b="1" dirty="0">
              <a:solidFill>
                <a:srgbClr val="1C496A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endParaRPr lang="fr-FR" sz="28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fr-FR" sz="2000" dirty="0">
              <a:solidFill>
                <a:prstClr val="black"/>
              </a:solidFill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284C0-CBCE-4EFA-BE70-AAFF372B9135}" type="slidenum">
              <a:rPr lang="fr-FR" smtClean="0"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253654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angle isocèle 3"/>
          <p:cNvSpPr/>
          <p:nvPr/>
        </p:nvSpPr>
        <p:spPr>
          <a:xfrm rot="5400000">
            <a:off x="384463" y="737038"/>
            <a:ext cx="2701637" cy="2328997"/>
          </a:xfrm>
          <a:prstGeom prst="triangle">
            <a:avLst/>
          </a:prstGeom>
          <a:solidFill>
            <a:srgbClr val="1C496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Triangle isocèle 4"/>
          <p:cNvSpPr/>
          <p:nvPr/>
        </p:nvSpPr>
        <p:spPr>
          <a:xfrm rot="8941742">
            <a:off x="1056408" y="2635111"/>
            <a:ext cx="2701637" cy="2328997"/>
          </a:xfrm>
          <a:prstGeom prst="triangle">
            <a:avLst/>
          </a:prstGeom>
          <a:solidFill>
            <a:srgbClr val="EB008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Triangle isocèle 5"/>
          <p:cNvSpPr/>
          <p:nvPr/>
        </p:nvSpPr>
        <p:spPr>
          <a:xfrm rot="19777952">
            <a:off x="-114187" y="3539228"/>
            <a:ext cx="2701637" cy="2328997"/>
          </a:xfrm>
          <a:prstGeom prst="triangle">
            <a:avLst/>
          </a:prstGeom>
          <a:solidFill>
            <a:srgbClr val="75547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2716" y="5493220"/>
            <a:ext cx="724559" cy="960158"/>
          </a:xfrm>
          <a:prstGeom prst="rect">
            <a:avLst/>
          </a:prstGeom>
        </p:spPr>
      </p:pic>
      <p:sp>
        <p:nvSpPr>
          <p:cNvPr id="8" name="Espace réservé du contenu 2"/>
          <p:cNvSpPr txBox="1">
            <a:spLocks/>
          </p:cNvSpPr>
          <p:nvPr/>
        </p:nvSpPr>
        <p:spPr>
          <a:xfrm>
            <a:off x="2990825" y="550717"/>
            <a:ext cx="8656450" cy="54423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fr-FR" sz="3200" b="1" u="sng" dirty="0" smtClean="0">
                <a:solidFill>
                  <a:srgbClr val="EB008B"/>
                </a:solidFill>
              </a:rPr>
              <a:t>FONCTIONNEMENT CME</a:t>
            </a:r>
            <a:endParaRPr lang="fr-FR" sz="3200" b="1" u="sng" dirty="0" smtClean="0">
              <a:solidFill>
                <a:prstClr val="black"/>
              </a:solidFill>
            </a:endParaRP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fr-FR" sz="2000" b="1" u="sng" dirty="0" smtClean="0">
              <a:solidFill>
                <a:prstClr val="black"/>
              </a:solidFill>
            </a:endParaRP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fr-FR" sz="2800" b="1" dirty="0" smtClean="0">
                <a:solidFill>
                  <a:srgbClr val="1C496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Dans le cadre de votre mandat, vous êtes tenus de respecter un certain nombre de règles communes :</a:t>
            </a:r>
          </a:p>
          <a:p>
            <a:pPr marL="742950" lvl="1" indent="-2857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fr-FR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Etre sincère.</a:t>
            </a:r>
          </a:p>
          <a:p>
            <a:pPr marL="742950" lvl="1" indent="-2857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fr-FR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Faire honneur à votre fonction.</a:t>
            </a:r>
          </a:p>
          <a:p>
            <a:pPr marL="742950" lvl="1" indent="-2857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fr-FR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Traiter les autres avec respect.</a:t>
            </a:r>
          </a:p>
          <a:p>
            <a:pPr marL="742950" lvl="1" indent="-2857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fr-FR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Ne pas dénigrer les projets des autres.</a:t>
            </a:r>
          </a:p>
          <a:p>
            <a:pPr marL="742950" lvl="1" indent="-2857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fr-FR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Participer de manière assidue aux réunions du CME.</a:t>
            </a:r>
          </a:p>
          <a:p>
            <a:pPr marL="742950" lvl="1" indent="-2857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fr-FR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Rendre compte régulièrement à vos camarades dans vos écoles des activités et des projets du CME.</a:t>
            </a:r>
          </a:p>
          <a:p>
            <a:pPr marL="742950" lvl="1" indent="-2857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fr-FR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Aller jusqu’au bout de son mandat ( sauf cas de force majeure).</a:t>
            </a:r>
          </a:p>
          <a:p>
            <a:pPr marL="742950" lvl="1" indent="-2857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fr-FR" sz="2400" dirty="0" smtClean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endParaRPr lang="fr-FR" sz="2800" b="1" dirty="0">
              <a:solidFill>
                <a:srgbClr val="1C496A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endParaRPr lang="fr-FR" sz="28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fr-FR" sz="2000" dirty="0">
              <a:solidFill>
                <a:prstClr val="black"/>
              </a:solidFill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284C0-CBCE-4EFA-BE70-AAFF372B9135}" type="slidenum">
              <a:rPr lang="fr-FR" smtClean="0"/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56603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angle isocèle 3"/>
          <p:cNvSpPr/>
          <p:nvPr/>
        </p:nvSpPr>
        <p:spPr>
          <a:xfrm rot="5400000">
            <a:off x="384463" y="737038"/>
            <a:ext cx="2701637" cy="2328997"/>
          </a:xfrm>
          <a:prstGeom prst="triangle">
            <a:avLst/>
          </a:prstGeom>
          <a:solidFill>
            <a:srgbClr val="1C496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Triangle isocèle 4"/>
          <p:cNvSpPr/>
          <p:nvPr/>
        </p:nvSpPr>
        <p:spPr>
          <a:xfrm rot="8941742">
            <a:off x="1056408" y="2635111"/>
            <a:ext cx="2701637" cy="2328997"/>
          </a:xfrm>
          <a:prstGeom prst="triangle">
            <a:avLst/>
          </a:prstGeom>
          <a:solidFill>
            <a:srgbClr val="EB008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Triangle isocèle 5"/>
          <p:cNvSpPr/>
          <p:nvPr/>
        </p:nvSpPr>
        <p:spPr>
          <a:xfrm rot="19777952">
            <a:off x="-114187" y="3539228"/>
            <a:ext cx="2701637" cy="2328997"/>
          </a:xfrm>
          <a:prstGeom prst="triangle">
            <a:avLst/>
          </a:prstGeom>
          <a:solidFill>
            <a:srgbClr val="75547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2716" y="5493220"/>
            <a:ext cx="724559" cy="960158"/>
          </a:xfrm>
          <a:prstGeom prst="rect">
            <a:avLst/>
          </a:prstGeom>
        </p:spPr>
      </p:pic>
      <p:sp>
        <p:nvSpPr>
          <p:cNvPr id="8" name="Espace réservé du contenu 2"/>
          <p:cNvSpPr txBox="1">
            <a:spLocks/>
          </p:cNvSpPr>
          <p:nvPr/>
        </p:nvSpPr>
        <p:spPr>
          <a:xfrm>
            <a:off x="2990825" y="550717"/>
            <a:ext cx="8809878" cy="49425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fr-FR" sz="3200" b="1" u="sng" dirty="0" smtClean="0">
                <a:solidFill>
                  <a:srgbClr val="EB008B"/>
                </a:solidFill>
              </a:rPr>
              <a:t>FONCTIONNEMENT CME</a:t>
            </a:r>
            <a:endParaRPr lang="fr-FR" sz="3200" b="1" u="sng" dirty="0" smtClean="0">
              <a:solidFill>
                <a:prstClr val="black"/>
              </a:solidFill>
            </a:endParaRP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fr-FR" sz="2000" b="1" u="sng" dirty="0" smtClean="0">
              <a:solidFill>
                <a:prstClr val="black"/>
              </a:solidFill>
            </a:endParaRP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fr-FR" sz="2800" b="1" dirty="0" smtClean="0">
                <a:solidFill>
                  <a:srgbClr val="1C496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Les élus titulaires se réunissent deux fois par trimestre en réunion plénière </a:t>
            </a:r>
            <a:r>
              <a:rPr lang="fr-FR" sz="2800" b="1" u="sng" dirty="0" smtClean="0">
                <a:solidFill>
                  <a:srgbClr val="75547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le mercredi matin à 10H</a:t>
            </a:r>
            <a:r>
              <a:rPr lang="fr-FR" sz="2800" b="1" dirty="0" smtClean="0">
                <a:solidFill>
                  <a:srgbClr val="1C496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endParaRPr lang="fr-FR" sz="2800" b="1" dirty="0" smtClean="0">
              <a:solidFill>
                <a:srgbClr val="1C496A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fr-FR" sz="2800" b="1" dirty="0" smtClean="0">
                <a:solidFill>
                  <a:srgbClr val="1C496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Des réunions spécifiques de travail pourront être organisées à la demande en fonction des sujets traités.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endParaRPr lang="fr-FR" sz="2800" b="1" dirty="0" smtClean="0">
              <a:solidFill>
                <a:srgbClr val="1C496A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fr-FR" sz="2800" b="1" dirty="0" smtClean="0">
                <a:solidFill>
                  <a:srgbClr val="1C496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Les séances sont publiques, les parents peuvent assister aux réunions.</a:t>
            </a: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fr-FR" sz="2800" b="1" dirty="0" smtClean="0">
              <a:solidFill>
                <a:srgbClr val="1C496A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endParaRPr lang="fr-FR" sz="2400" dirty="0" smtClean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endParaRPr lang="fr-FR" sz="2800" b="1" dirty="0">
              <a:solidFill>
                <a:srgbClr val="1C496A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endParaRPr lang="fr-FR" sz="28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fr-FR" sz="2000" dirty="0">
              <a:solidFill>
                <a:prstClr val="black"/>
              </a:solidFill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284C0-CBCE-4EFA-BE70-AAFF372B9135}" type="slidenum">
              <a:rPr lang="fr-FR" smtClean="0"/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593487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angle isocèle 3"/>
          <p:cNvSpPr/>
          <p:nvPr/>
        </p:nvSpPr>
        <p:spPr>
          <a:xfrm rot="5400000">
            <a:off x="384463" y="737038"/>
            <a:ext cx="2701637" cy="2328997"/>
          </a:xfrm>
          <a:prstGeom prst="triangle">
            <a:avLst/>
          </a:prstGeom>
          <a:solidFill>
            <a:srgbClr val="1C496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Triangle isocèle 4"/>
          <p:cNvSpPr/>
          <p:nvPr/>
        </p:nvSpPr>
        <p:spPr>
          <a:xfrm rot="8941742">
            <a:off x="1056408" y="2635111"/>
            <a:ext cx="2701637" cy="2328997"/>
          </a:xfrm>
          <a:prstGeom prst="triangle">
            <a:avLst/>
          </a:prstGeom>
          <a:solidFill>
            <a:srgbClr val="EB008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Triangle isocèle 5"/>
          <p:cNvSpPr/>
          <p:nvPr/>
        </p:nvSpPr>
        <p:spPr>
          <a:xfrm rot="19777952">
            <a:off x="-114187" y="3539228"/>
            <a:ext cx="2701637" cy="2328997"/>
          </a:xfrm>
          <a:prstGeom prst="triangle">
            <a:avLst/>
          </a:prstGeom>
          <a:solidFill>
            <a:srgbClr val="75547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2716" y="5493220"/>
            <a:ext cx="724559" cy="960158"/>
          </a:xfrm>
          <a:prstGeom prst="rect">
            <a:avLst/>
          </a:prstGeom>
        </p:spPr>
      </p:pic>
      <p:sp>
        <p:nvSpPr>
          <p:cNvPr id="8" name="Espace réservé du contenu 2"/>
          <p:cNvSpPr txBox="1">
            <a:spLocks/>
          </p:cNvSpPr>
          <p:nvPr/>
        </p:nvSpPr>
        <p:spPr>
          <a:xfrm>
            <a:off x="2990825" y="550717"/>
            <a:ext cx="8809878" cy="56770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fr-FR" sz="3200" b="1" u="sng" dirty="0" smtClean="0">
                <a:solidFill>
                  <a:srgbClr val="EB008B"/>
                </a:solidFill>
              </a:rPr>
              <a:t>FONCTIONNEMENT CME</a:t>
            </a:r>
            <a:endParaRPr lang="fr-FR" sz="3200" b="1" u="sng" dirty="0" smtClean="0">
              <a:solidFill>
                <a:prstClr val="black"/>
              </a:solidFill>
            </a:endParaRP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fr-FR" sz="2000" b="1" u="sng" dirty="0" smtClean="0">
              <a:solidFill>
                <a:prstClr val="black"/>
              </a:solidFill>
            </a:endParaRP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fr-FR" sz="2800" b="1" dirty="0" smtClean="0">
                <a:solidFill>
                  <a:srgbClr val="1C496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L’objet des réunions de travail doit être en lien avec la commune et l’intérêt collectif des enfants.</a:t>
            </a:r>
          </a:p>
          <a:p>
            <a:pPr marL="742950" lvl="1" indent="-2857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fr-FR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Il ne s’agit pas de représenter sa classe mais bien de travailler sur des projets à l’échelle de la commune.</a:t>
            </a:r>
            <a:endParaRPr lang="fr-FR" sz="2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endParaRPr lang="fr-FR" sz="2800" b="1" dirty="0" smtClean="0">
              <a:solidFill>
                <a:srgbClr val="1C496A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fr-FR" sz="2800" b="1" dirty="0" smtClean="0">
                <a:solidFill>
                  <a:srgbClr val="1C496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Vous allez choisir et définir des actions et/ou projets à mettre en place, il pourra s’agir par exemple :</a:t>
            </a:r>
          </a:p>
          <a:p>
            <a:pPr marL="742950" lvl="1" indent="-2857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fr-FR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De l’aménagement d’un parc, d’aires de jeux…</a:t>
            </a:r>
          </a:p>
          <a:p>
            <a:pPr marL="742950" lvl="1" indent="-2857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fr-FR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D’évènements festifs : animations sportives, fête de l’enfance…</a:t>
            </a:r>
          </a:p>
          <a:p>
            <a:pPr marL="742950" lvl="1" indent="-2857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fr-FR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De créations : d’un jeu, d’un journal…</a:t>
            </a:r>
          </a:p>
          <a:p>
            <a:pPr marL="742950" lvl="1" indent="-2857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fr-FR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De découvertes : visites de lieux, découverte de la vie locale…</a:t>
            </a:r>
          </a:p>
          <a:p>
            <a:pPr marL="742950" lvl="1" indent="-2857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fr-FR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De partenariat : participer à des actions de solidarité…</a:t>
            </a:r>
            <a:endParaRPr lang="fr-FR" sz="2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endParaRPr lang="fr-FR" sz="2800" b="1" dirty="0" smtClean="0">
              <a:solidFill>
                <a:srgbClr val="1C496A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endParaRPr lang="fr-FR" sz="2800" b="1" dirty="0" smtClean="0">
              <a:solidFill>
                <a:srgbClr val="1C496A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endParaRPr lang="fr-FR" sz="2800" b="1" dirty="0" smtClean="0">
              <a:solidFill>
                <a:srgbClr val="1C496A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endParaRPr lang="fr-FR" sz="2400" dirty="0" smtClean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endParaRPr lang="fr-FR" sz="2800" b="1" dirty="0">
              <a:solidFill>
                <a:srgbClr val="1C496A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endParaRPr lang="fr-FR" sz="28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fr-FR" sz="2000" dirty="0">
              <a:solidFill>
                <a:prstClr val="black"/>
              </a:solidFill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284C0-CBCE-4EFA-BE70-AAFF372B9135}" type="slidenum">
              <a:rPr lang="fr-FR" smtClean="0"/>
              <a:t>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136685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angle isocèle 3"/>
          <p:cNvSpPr/>
          <p:nvPr/>
        </p:nvSpPr>
        <p:spPr>
          <a:xfrm rot="5400000">
            <a:off x="384463" y="737038"/>
            <a:ext cx="2701637" cy="2328997"/>
          </a:xfrm>
          <a:prstGeom prst="triangle">
            <a:avLst/>
          </a:prstGeom>
          <a:solidFill>
            <a:srgbClr val="1C496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Triangle isocèle 4"/>
          <p:cNvSpPr/>
          <p:nvPr/>
        </p:nvSpPr>
        <p:spPr>
          <a:xfrm rot="8941742">
            <a:off x="1056408" y="2635111"/>
            <a:ext cx="2701637" cy="2328997"/>
          </a:xfrm>
          <a:prstGeom prst="triangle">
            <a:avLst/>
          </a:prstGeom>
          <a:solidFill>
            <a:srgbClr val="EB008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Triangle isocèle 5"/>
          <p:cNvSpPr/>
          <p:nvPr/>
        </p:nvSpPr>
        <p:spPr>
          <a:xfrm rot="19777952">
            <a:off x="-114187" y="3539228"/>
            <a:ext cx="2701637" cy="2328997"/>
          </a:xfrm>
          <a:prstGeom prst="triangle">
            <a:avLst/>
          </a:prstGeom>
          <a:solidFill>
            <a:srgbClr val="75547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2716" y="5493220"/>
            <a:ext cx="724559" cy="960158"/>
          </a:xfrm>
          <a:prstGeom prst="rect">
            <a:avLst/>
          </a:prstGeom>
        </p:spPr>
      </p:pic>
      <p:sp>
        <p:nvSpPr>
          <p:cNvPr id="8" name="Espace réservé du contenu 2"/>
          <p:cNvSpPr txBox="1">
            <a:spLocks/>
          </p:cNvSpPr>
          <p:nvPr/>
        </p:nvSpPr>
        <p:spPr>
          <a:xfrm>
            <a:off x="2990825" y="550717"/>
            <a:ext cx="8809878" cy="56770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fr-FR" sz="3200" b="1" u="sng" dirty="0" smtClean="0">
                <a:solidFill>
                  <a:srgbClr val="EB008B"/>
                </a:solidFill>
              </a:rPr>
              <a:t>FONCTIONNEMENT CME</a:t>
            </a:r>
            <a:endParaRPr lang="fr-FR" sz="3200" b="1" u="sng" dirty="0" smtClean="0">
              <a:solidFill>
                <a:prstClr val="black"/>
              </a:solidFill>
            </a:endParaRP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fr-FR" sz="2000" b="1" u="sng" dirty="0" smtClean="0">
              <a:solidFill>
                <a:prstClr val="black"/>
              </a:solidFill>
            </a:endParaRP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fr-FR" sz="2800" b="1" u="sng" dirty="0" smtClean="0">
                <a:solidFill>
                  <a:srgbClr val="1C496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La fiche de renseignement </a:t>
            </a:r>
            <a:r>
              <a:rPr lang="fr-FR" sz="2800" b="1" dirty="0" smtClean="0">
                <a:solidFill>
                  <a:srgbClr val="1C496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doit être remise au Service Enfance/Enseignement signée par les parents et l’enfant membre du CME.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endParaRPr lang="fr-FR" sz="2800" b="1" dirty="0" smtClean="0">
              <a:solidFill>
                <a:srgbClr val="1C496A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fr-FR" sz="2800" b="1" u="sng" dirty="0" smtClean="0">
                <a:solidFill>
                  <a:srgbClr val="1C496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La fiche d’autorisation parentale </a:t>
            </a:r>
            <a:r>
              <a:rPr lang="fr-FR" sz="2800" b="1" dirty="0" smtClean="0">
                <a:solidFill>
                  <a:srgbClr val="1C496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doit également être signée et communiquée au Service Enfance/Enseignement.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endParaRPr lang="fr-FR" sz="2800" b="1" dirty="0" smtClean="0">
              <a:solidFill>
                <a:srgbClr val="1C496A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endParaRPr lang="fr-FR" sz="2800" b="1" u="sng" dirty="0">
              <a:solidFill>
                <a:srgbClr val="1C496A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endParaRPr lang="fr-FR" sz="2800" b="1" dirty="0" smtClean="0">
              <a:solidFill>
                <a:srgbClr val="1C496A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endParaRPr lang="fr-FR" sz="2400" dirty="0" smtClean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endParaRPr lang="fr-FR" sz="2800" b="1" dirty="0">
              <a:solidFill>
                <a:srgbClr val="1C496A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endParaRPr lang="fr-FR" sz="28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fr-FR" sz="2000" dirty="0">
              <a:solidFill>
                <a:prstClr val="black"/>
              </a:solidFill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284C0-CBCE-4EFA-BE70-AAFF372B9135}" type="slidenum">
              <a:rPr lang="fr-FR" smtClean="0"/>
              <a:t>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312180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angle isocèle 3"/>
          <p:cNvSpPr/>
          <p:nvPr/>
        </p:nvSpPr>
        <p:spPr>
          <a:xfrm rot="5400000">
            <a:off x="384463" y="737038"/>
            <a:ext cx="2701637" cy="2328997"/>
          </a:xfrm>
          <a:prstGeom prst="triangle">
            <a:avLst/>
          </a:prstGeom>
          <a:solidFill>
            <a:srgbClr val="1C496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Triangle isocèle 4"/>
          <p:cNvSpPr/>
          <p:nvPr/>
        </p:nvSpPr>
        <p:spPr>
          <a:xfrm rot="8941742">
            <a:off x="1056408" y="2635111"/>
            <a:ext cx="2701637" cy="2328997"/>
          </a:xfrm>
          <a:prstGeom prst="triangle">
            <a:avLst/>
          </a:prstGeom>
          <a:solidFill>
            <a:srgbClr val="EB008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Triangle isocèle 5"/>
          <p:cNvSpPr/>
          <p:nvPr/>
        </p:nvSpPr>
        <p:spPr>
          <a:xfrm rot="19777952">
            <a:off x="-114187" y="3539228"/>
            <a:ext cx="2701637" cy="2328997"/>
          </a:xfrm>
          <a:prstGeom prst="triangle">
            <a:avLst/>
          </a:prstGeom>
          <a:solidFill>
            <a:srgbClr val="75547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2716" y="5493220"/>
            <a:ext cx="724559" cy="960158"/>
          </a:xfrm>
          <a:prstGeom prst="rect">
            <a:avLst/>
          </a:prstGeom>
        </p:spPr>
      </p:pic>
      <p:sp>
        <p:nvSpPr>
          <p:cNvPr id="8" name="Espace réservé du contenu 2"/>
          <p:cNvSpPr txBox="1">
            <a:spLocks/>
          </p:cNvSpPr>
          <p:nvPr/>
        </p:nvSpPr>
        <p:spPr>
          <a:xfrm>
            <a:off x="3095527" y="1702897"/>
            <a:ext cx="8896375" cy="32563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fr-FR" sz="3200" b="1" u="sng" dirty="0" smtClean="0">
                <a:solidFill>
                  <a:srgbClr val="EB008B"/>
                </a:solidFill>
              </a:rPr>
              <a:t>DEROULEMENT ELECTION DU MAIRE</a:t>
            </a:r>
            <a:endParaRPr lang="fr-FR" sz="3200" b="1" u="sng" dirty="0" smtClean="0">
              <a:solidFill>
                <a:prstClr val="black"/>
              </a:solidFill>
            </a:endParaRP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fr-FR" sz="2000" b="1" u="sng" dirty="0" smtClean="0">
              <a:solidFill>
                <a:prstClr val="black"/>
              </a:solidFill>
            </a:endParaRP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fr-FR" sz="2800" b="1" dirty="0" smtClean="0">
                <a:solidFill>
                  <a:srgbClr val="1C496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L’élection a lieu le mercredi 19 Novembre 2025 de 10h30 à 12h00.</a:t>
            </a:r>
          </a:p>
          <a:p>
            <a:pPr marL="742950" lvl="1" indent="-2857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fr-FR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Les titulaires et suppléants sont conviés à cette réunion.</a:t>
            </a:r>
          </a:p>
          <a:p>
            <a:pPr marL="742950" lvl="1" indent="-2857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fr-FR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Seuls les titulaires participeront au vote.</a:t>
            </a:r>
          </a:p>
          <a:p>
            <a:pPr marL="742950" lvl="1" indent="-2857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fr-FR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Les anciens membres du CME titulaires et suppléants seront également invités.</a:t>
            </a:r>
            <a:endParaRPr lang="fr-FR" sz="2000" dirty="0">
              <a:solidFill>
                <a:prstClr val="black"/>
              </a:solidFill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284C0-CBCE-4EFA-BE70-AAFF372B9135}" type="slidenum">
              <a:rPr lang="fr-FR" smtClean="0"/>
              <a:t>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4451997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2692</TotalTime>
  <Words>533</Words>
  <Application>Microsoft Office PowerPoint</Application>
  <PresentationFormat>Grand écran</PresentationFormat>
  <Paragraphs>94</Paragraphs>
  <Slides>10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Valerie Duquesne</dc:creator>
  <cp:lastModifiedBy>Menouar KHACEF</cp:lastModifiedBy>
  <cp:revision>183</cp:revision>
  <cp:lastPrinted>2023-03-29T10:52:10Z</cp:lastPrinted>
  <dcterms:created xsi:type="dcterms:W3CDTF">2020-08-27T06:59:44Z</dcterms:created>
  <dcterms:modified xsi:type="dcterms:W3CDTF">2025-11-13T17:21:55Z</dcterms:modified>
</cp:coreProperties>
</file>